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409" r:id="rId2"/>
    <p:sldId id="820" r:id="rId3"/>
    <p:sldId id="593" r:id="rId4"/>
    <p:sldId id="822" r:id="rId5"/>
    <p:sldId id="825" r:id="rId6"/>
    <p:sldId id="832" r:id="rId7"/>
    <p:sldId id="833" r:id="rId8"/>
    <p:sldId id="826" r:id="rId9"/>
    <p:sldId id="839" r:id="rId10"/>
    <p:sldId id="835" r:id="rId11"/>
    <p:sldId id="834" r:id="rId12"/>
    <p:sldId id="821" r:id="rId13"/>
    <p:sldId id="709" r:id="rId14"/>
    <p:sldId id="806" r:id="rId15"/>
    <p:sldId id="773" r:id="rId16"/>
    <p:sldId id="814" r:id="rId17"/>
    <p:sldId id="774" r:id="rId18"/>
    <p:sldId id="827" r:id="rId19"/>
    <p:sldId id="828" r:id="rId20"/>
    <p:sldId id="818" r:id="rId21"/>
    <p:sldId id="815" r:id="rId22"/>
    <p:sldId id="810" r:id="rId23"/>
    <p:sldId id="811" r:id="rId24"/>
    <p:sldId id="812" r:id="rId25"/>
    <p:sldId id="836" r:id="rId26"/>
    <p:sldId id="837" r:id="rId27"/>
    <p:sldId id="816" r:id="rId28"/>
    <p:sldId id="808" r:id="rId29"/>
    <p:sldId id="817" r:id="rId30"/>
    <p:sldId id="809" r:id="rId31"/>
    <p:sldId id="838" r:id="rId32"/>
    <p:sldId id="840" r:id="rId33"/>
    <p:sldId id="841" r:id="rId34"/>
    <p:sldId id="292" r:id="rId35"/>
  </p:sldIdLst>
  <p:sldSz cx="9144000" cy="6858000" type="screen4x3"/>
  <p:notesSz cx="7099300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99FF"/>
    <a:srgbClr val="FFCCCC"/>
    <a:srgbClr val="CC0066"/>
    <a:srgbClr val="009900"/>
    <a:srgbClr val="FF0066"/>
    <a:srgbClr val="66CCFF"/>
    <a:srgbClr val="AB131B"/>
    <a:srgbClr val="800000"/>
    <a:srgbClr val="FF0000"/>
    <a:srgbClr val="D5CAA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84" autoAdjust="0"/>
    <p:restoredTop sz="96206" autoAdjust="0"/>
  </p:normalViewPr>
  <p:slideViewPr>
    <p:cSldViewPr>
      <p:cViewPr varScale="1">
        <p:scale>
          <a:sx n="85" d="100"/>
          <a:sy n="85" d="100"/>
        </p:scale>
        <p:origin x="-10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dPt>
            <c:idx val="0"/>
            <c:spPr>
              <a:solidFill>
                <a:srgbClr val="009900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rgbClr val="009900"/>
              </a:solidFill>
              <a:ln>
                <a:solidFill>
                  <a:srgbClr val="000000"/>
                </a:solidFill>
              </a:ln>
            </c:spPr>
          </c:dPt>
          <c:dPt>
            <c:idx val="2"/>
            <c:spPr>
              <a:solidFill>
                <a:srgbClr val="009900"/>
              </a:solidFill>
              <a:ln>
                <a:solidFill>
                  <a:srgbClr val="000000"/>
                </a:solidFill>
              </a:ln>
            </c:spPr>
          </c:dPt>
          <c:dPt>
            <c:idx val="3"/>
            <c:spPr>
              <a:solidFill>
                <a:srgbClr val="009900"/>
              </a:solidFill>
              <a:ln>
                <a:solidFill>
                  <a:srgbClr val="000000"/>
                </a:solidFill>
              </a:ln>
            </c:spPr>
          </c:dPt>
          <c:dPt>
            <c:idx val="4"/>
            <c:spPr>
              <a:solidFill>
                <a:srgbClr val="009900"/>
              </a:solidFill>
              <a:ln>
                <a:solidFill>
                  <a:srgbClr val="000000"/>
                </a:solidFill>
              </a:ln>
            </c:spPr>
          </c:dPt>
          <c:dPt>
            <c:idx val="5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c:spPr>
          </c:dPt>
          <c:dPt>
            <c:idx val="6"/>
            <c:spPr>
              <a:solidFill>
                <a:srgbClr val="808080">
                  <a:lumMod val="50000"/>
                </a:srgbClr>
              </a:solidFill>
              <a:ln>
                <a:solidFill>
                  <a:srgbClr val="000000">
                    <a:lumMod val="95000"/>
                    <a:lumOff val="5000"/>
                  </a:srgbClr>
                </a:solidFill>
              </a:ln>
            </c:spPr>
          </c:dPt>
          <c:dPt>
            <c:idx val="7"/>
            <c:spPr>
              <a:solidFill>
                <a:srgbClr val="808080">
                  <a:lumMod val="50000"/>
                </a:srgbClr>
              </a:solidFill>
              <a:ln>
                <a:solidFill>
                  <a:srgbClr val="000000">
                    <a:lumMod val="95000"/>
                    <a:lumOff val="5000"/>
                  </a:srgbClr>
                </a:solidFill>
              </a:ln>
            </c:spPr>
          </c:dPt>
          <c:dPt>
            <c:idx val="8"/>
            <c:spPr>
              <a:solidFill>
                <a:srgbClr val="808080">
                  <a:lumMod val="50000"/>
                </a:srgbClr>
              </a:solidFill>
              <a:ln>
                <a:solidFill>
                  <a:srgbClr val="000000">
                    <a:lumMod val="95000"/>
                    <a:lumOff val="5000"/>
                  </a:srgbClr>
                </a:solidFill>
              </a:ln>
            </c:spPr>
          </c:dPt>
          <c:dPt>
            <c:idx val="9"/>
            <c:spPr>
              <a:solidFill>
                <a:srgbClr val="808080">
                  <a:lumMod val="50000"/>
                </a:srgbClr>
              </a:solidFill>
              <a:ln>
                <a:solidFill>
                  <a:srgbClr val="000000">
                    <a:lumMod val="95000"/>
                    <a:lumOff val="5000"/>
                  </a:srgbClr>
                </a:solidFill>
              </a:ln>
            </c:spPr>
          </c:dPt>
          <c:dPt>
            <c:idx val="10"/>
            <c:spPr>
              <a:solidFill>
                <a:srgbClr val="808080">
                  <a:lumMod val="50000"/>
                </a:srgbClr>
              </a:solidFill>
              <a:ln>
                <a:solidFill>
                  <a:srgbClr val="000000">
                    <a:lumMod val="95000"/>
                    <a:lumOff val="5000"/>
                  </a:srgbClr>
                </a:solidFill>
              </a:ln>
            </c:spPr>
          </c:dPt>
          <c:cat>
            <c:strRef>
              <c:f>Sheet1!$A$2:$A$12</c:f>
              <c:strCache>
                <c:ptCount val="11"/>
                <c:pt idx="0">
                  <c:v>现代图书</c:v>
                </c:pt>
                <c:pt idx="1">
                  <c:v>英文图书</c:v>
                </c:pt>
                <c:pt idx="2">
                  <c:v>民国图书</c:v>
                </c:pt>
                <c:pt idx="3">
                  <c:v>地方志</c:v>
                </c:pt>
                <c:pt idx="4">
                  <c:v>古籍</c:v>
                </c:pt>
                <c:pt idx="5">
                  <c:v>技术报告</c:v>
                </c:pt>
                <c:pt idx="6">
                  <c:v>少数民族文献</c:v>
                </c:pt>
                <c:pt idx="7">
                  <c:v>满铁资料</c:v>
                </c:pt>
                <c:pt idx="8">
                  <c:v>侨批</c:v>
                </c:pt>
                <c:pt idx="9">
                  <c:v>图片资料</c:v>
                </c:pt>
                <c:pt idx="10">
                  <c:v>音频资料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342073</c:v>
                </c:pt>
                <c:pt idx="1">
                  <c:v>77308</c:v>
                </c:pt>
                <c:pt idx="2">
                  <c:v>57837</c:v>
                </c:pt>
                <c:pt idx="3">
                  <c:v>16768</c:v>
                </c:pt>
                <c:pt idx="4">
                  <c:v>72596</c:v>
                </c:pt>
                <c:pt idx="5">
                  <c:v>100000</c:v>
                </c:pt>
                <c:pt idx="6">
                  <c:v>60000</c:v>
                </c:pt>
                <c:pt idx="7">
                  <c:v>100000</c:v>
                </c:pt>
                <c:pt idx="8">
                  <c:v>50000</c:v>
                </c:pt>
                <c:pt idx="9">
                  <c:v>100000</c:v>
                </c:pt>
                <c:pt idx="10">
                  <c:v>30000</c:v>
                </c:pt>
              </c:numCache>
            </c:numRef>
          </c:val>
        </c:ser>
        <c:dLbls/>
        <c:axId val="105241216"/>
        <c:axId val="105650816"/>
      </c:barChart>
      <c:catAx>
        <c:axId val="105241216"/>
        <c:scaling>
          <c:orientation val="minMax"/>
        </c:scaling>
        <c:axPos val="b"/>
        <c:tickLblPos val="nextTo"/>
        <c:crossAx val="105650816"/>
        <c:crosses val="autoZero"/>
        <c:auto val="1"/>
        <c:lblAlgn val="ctr"/>
        <c:lblOffset val="100"/>
      </c:catAx>
      <c:valAx>
        <c:axId val="105650816"/>
        <c:scaling>
          <c:orientation val="minMax"/>
        </c:scaling>
        <c:axPos val="l"/>
        <c:majorGridlines/>
        <c:numFmt formatCode="General" sourceLinked="1"/>
        <c:tickLblPos val="nextTo"/>
        <c:crossAx val="1052412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zh-CN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83B7A-EB8C-439E-AA06-BB33AA32F370}" type="datetimeFigureOut">
              <a:rPr lang="zh-CN" altLang="en-US" smtClean="0"/>
              <a:pPr/>
              <a:t>2011/7/14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92B07-6333-496B-A2D1-31C11307164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81538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6044D148-2FE3-4F84-9100-62B506D04181}" type="datetimeFigureOut">
              <a:rPr lang="zh-CN" altLang="en-US"/>
              <a:pPr>
                <a:defRPr/>
              </a:pPr>
              <a:t>2011/7/14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BEBB169F-98B6-464A-B95B-155EC804D6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966415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CN" dirty="0" smtClean="0"/>
          </a:p>
          <a:p>
            <a:endParaRPr lang="zh-CN" altLang="en-US" dirty="0" smtClean="0"/>
          </a:p>
          <a:p>
            <a:endParaRPr lang="zh-CN" altLang="en-US" dirty="0" smtClean="0"/>
          </a:p>
        </p:txBody>
      </p:sp>
      <p:sp>
        <p:nvSpPr>
          <p:cNvPr id="5939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EB44C5-7640-45EF-9F41-B032B36B40F7}" type="slidenum">
              <a:rPr lang="zh-CN" altLang="en-US" smtClean="0">
                <a:latin typeface="Arial" pitchFamily="34" charset="0"/>
              </a:rPr>
              <a:pPr/>
              <a:t>1</a:t>
            </a:fld>
            <a:endParaRPr lang="zh-CN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604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E4CA6C-0159-4DDA-904A-814C1D5C39E1}" type="slidenum">
              <a:rPr lang="zh-CN" altLang="en-US" smtClean="0">
                <a:latin typeface="Arial" pitchFamily="34" charset="0"/>
              </a:rPr>
              <a:pPr/>
              <a:t>2</a:t>
            </a:fld>
            <a:endParaRPr lang="zh-CN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F9A71-7B49-4C85-95AB-C15B86CEBE2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ABEAF-9E41-42BA-B86B-92D51720306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E2B14-8785-4027-9448-FCEC647F3EF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0828B-51D8-409B-8586-856A1A03968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279EF-8F60-49A3-AE23-82639D4851E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70862-C888-44BB-86B9-38E07320F30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A6898-C249-4C41-894E-AE7EB533E6A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D4E79-88DC-4267-95E8-557CA66E746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黑体" pitchFamily="49" charset="-122"/>
                <a:ea typeface="黑体" pitchFamily="49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黑体" pitchFamily="49" charset="-122"/>
                <a:ea typeface="黑体" pitchFamily="49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黑体" pitchFamily="49" charset="-122"/>
                <a:ea typeface="黑体" pitchFamily="49" charset="-122"/>
              </a:defRPr>
            </a:lvl1pPr>
          </a:lstStyle>
          <a:p>
            <a:pPr>
              <a:defRPr/>
            </a:pPr>
            <a:fld id="{7A2AAD93-1CE4-4103-B772-B5D10326C9E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7B074-B11B-4749-959D-7390235E60E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2E1B0-C624-4841-88D3-E53E11B651D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0DB5050A-F632-490C-BF44-E93DF7CB8EA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 rot="5400000">
            <a:off x="-2823368" y="3661568"/>
            <a:ext cx="5791200" cy="144463"/>
          </a:xfrm>
          <a:prstGeom prst="rect">
            <a:avLst/>
          </a:prstGeom>
          <a:solidFill>
            <a:srgbClr val="AA1054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zh-CN" altLang="zh-CN" sz="18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 rot="5400000">
            <a:off x="-1115218" y="1343818"/>
            <a:ext cx="2374900" cy="1444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zh-CN" altLang="zh-CN" sz="18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9400" y="6280006"/>
            <a:ext cx="1371600" cy="425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" y="845291"/>
            <a:ext cx="2519363" cy="18002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zh-CN" altLang="en-US" sz="80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超粗黑_GBK" pitchFamily="65" charset="-122"/>
              <a:ea typeface="方正超粗黑_GBK" pitchFamily="65" charset="-122"/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2438400" y="845291"/>
            <a:ext cx="6189663" cy="1800225"/>
          </a:xfrm>
          <a:prstGeom prst="rect">
            <a:avLst/>
          </a:prstGeom>
          <a:solidFill>
            <a:srgbClr val="AB134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 sz="1800"/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2514600" y="845291"/>
            <a:ext cx="6016624" cy="1800225"/>
          </a:xfrm>
        </p:spPr>
        <p:txBody>
          <a:bodyPr/>
          <a:lstStyle/>
          <a:p>
            <a:pPr defTabSz="577850">
              <a:spcBef>
                <a:spcPts val="2500"/>
              </a:spcBef>
            </a:pPr>
            <a:r>
              <a:rPr lang="en-US" altLang="zh-CN" sz="4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Helvetica" charset="0"/>
              </a:rPr>
              <a:t>CADAL </a:t>
            </a:r>
            <a:r>
              <a:rPr lang="zh-CN" altLang="en-US" sz="4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Helvetica" charset="0"/>
              </a:rPr>
              <a:t>项 目</a:t>
            </a:r>
            <a:r>
              <a:rPr lang="en-US" altLang="zh-CN" sz="4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Helvetica" charset="0"/>
              </a:rPr>
              <a:t/>
            </a:r>
            <a:br>
              <a:rPr lang="en-US" altLang="zh-CN" sz="4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Helvetica" charset="0"/>
              </a:rPr>
            </a:br>
            <a:r>
              <a:rPr lang="zh-CN" altLang="en-US" sz="4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Helvetica" charset="0"/>
              </a:rPr>
              <a:t>工 作 进 展</a:t>
            </a:r>
            <a:endParaRPr lang="en-US" altLang="zh-CN" sz="4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Helvetica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71600" y="3581400"/>
            <a:ext cx="7620000" cy="190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577850">
              <a:spcBef>
                <a:spcPts val="1300"/>
              </a:spcBef>
            </a:pPr>
            <a:r>
              <a:rPr lang="en-US" altLang="zh-CN" sz="3200" dirty="0" smtClean="0">
                <a:solidFill>
                  <a:srgbClr val="000000"/>
                </a:solidFill>
                <a:latin typeface="Helvetica" charset="0"/>
                <a:sym typeface="Helvetica" charset="0"/>
              </a:rPr>
              <a:t>CADAL</a:t>
            </a:r>
            <a:r>
              <a:rPr lang="zh-CN" altLang="en-US" sz="3200" dirty="0" smtClean="0">
                <a:solidFill>
                  <a:srgbClr val="000000"/>
                </a:solidFill>
                <a:latin typeface="Helvetica" charset="0"/>
                <a:sym typeface="Helvetica" charset="0"/>
              </a:rPr>
              <a:t>项目管理中心</a:t>
            </a:r>
            <a:endParaRPr lang="en-US" altLang="zh-CN" sz="3200" dirty="0" smtClean="0">
              <a:solidFill>
                <a:srgbClr val="000000"/>
              </a:solidFill>
              <a:latin typeface="Helvetica" charset="0"/>
              <a:sym typeface="Helvetica" charset="0"/>
            </a:endParaRPr>
          </a:p>
          <a:p>
            <a:pPr algn="r" defTabSz="577850">
              <a:spcBef>
                <a:spcPts val="1300"/>
              </a:spcBef>
            </a:pPr>
            <a:r>
              <a:rPr lang="zh-CN" altLang="en-US" sz="3200" dirty="0" smtClean="0">
                <a:solidFill>
                  <a:srgbClr val="000000"/>
                </a:solidFill>
                <a:latin typeface="Helvetica" charset="0"/>
                <a:sym typeface="Helvetica" charset="0"/>
              </a:rPr>
              <a:t>庄越挺</a:t>
            </a:r>
            <a:endParaRPr lang="en-US" altLang="zh-CN" sz="3200" dirty="0" smtClean="0">
              <a:solidFill>
                <a:srgbClr val="000000"/>
              </a:solidFill>
              <a:latin typeface="Helvetica" charset="0"/>
              <a:sym typeface="Helvetica" charset="0"/>
            </a:endParaRPr>
          </a:p>
          <a:p>
            <a:pPr algn="r" defTabSz="577850">
              <a:spcBef>
                <a:spcPts val="1300"/>
              </a:spcBef>
            </a:pPr>
            <a:r>
              <a:rPr lang="en-US" altLang="zh-CN" sz="3200" dirty="0" smtClean="0">
                <a:solidFill>
                  <a:srgbClr val="000000"/>
                </a:solidFill>
                <a:latin typeface="Helvetica" charset="0"/>
                <a:sym typeface="Helvetica" charset="0"/>
              </a:rPr>
              <a:t>2011.7.14  </a:t>
            </a:r>
            <a:r>
              <a:rPr lang="zh-CN" altLang="en-US" sz="3200" dirty="0" smtClean="0">
                <a:solidFill>
                  <a:srgbClr val="000000"/>
                </a:solidFill>
                <a:latin typeface="Helvetica" charset="0"/>
                <a:sym typeface="Helvetica" charset="0"/>
              </a:rPr>
              <a:t>杭州</a:t>
            </a:r>
            <a:endParaRPr lang="en-US" altLang="zh-CN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10</a:t>
            </a:fld>
            <a:endParaRPr lang="en-US" altLang="zh-CN" dirty="0" smtClean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620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回顾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Rectangle 2"/>
          <p:cNvSpPr>
            <a:spLocks/>
          </p:cNvSpPr>
          <p:nvPr/>
        </p:nvSpPr>
        <p:spPr bwMode="auto">
          <a:xfrm>
            <a:off x="609600" y="762000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marL="527050" lvl="1" indent="-487363" algn="l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学校支持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Rectangle 2"/>
          <p:cNvSpPr txBox="1">
            <a:spLocks/>
          </p:cNvSpPr>
          <p:nvPr/>
        </p:nvSpPr>
        <p:spPr bwMode="auto">
          <a:xfrm>
            <a:off x="762000" y="1371600"/>
            <a:ext cx="7924800" cy="1752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539750" lvl="2" indent="-487363" defTabSz="577850" eaLnBrk="1" hangingPunct="1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800" b="0" dirty="0" smtClean="0">
                <a:latin typeface="微软雅黑" pitchFamily="34" charset="-122"/>
                <a:ea typeface="微软雅黑" pitchFamily="34" charset="-122"/>
              </a:rPr>
              <a:t>2009</a:t>
            </a:r>
            <a:r>
              <a:rPr lang="zh-CN" altLang="en-US" sz="1800" b="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800" b="0" dirty="0" smtClean="0"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zh-CN" altLang="en-US" sz="1800" b="0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800" b="0" dirty="0" smtClean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1800" b="0" dirty="0" smtClean="0">
                <a:latin typeface="微软雅黑" pitchFamily="34" charset="-122"/>
                <a:ea typeface="微软雅黑" pitchFamily="34" charset="-122"/>
              </a:rPr>
              <a:t>日，浙江大学杨卫校长参加了项目管理中心工作会议，听取了</a:t>
            </a:r>
            <a:r>
              <a:rPr lang="en-US" altLang="en-US" sz="1800" b="0" dirty="0" smtClean="0">
                <a:latin typeface="微软雅黑" pitchFamily="34" charset="-122"/>
                <a:ea typeface="微软雅黑" pitchFamily="34" charset="-122"/>
              </a:rPr>
              <a:t>CADAL</a:t>
            </a:r>
            <a:r>
              <a:rPr lang="zh-CN" altLang="en-US" sz="1800" b="0" dirty="0" smtClean="0">
                <a:latin typeface="微软雅黑" pitchFamily="34" charset="-122"/>
                <a:ea typeface="微软雅黑" pitchFamily="34" charset="-122"/>
              </a:rPr>
              <a:t>项目二期的建设工作汇报，表示学校将为</a:t>
            </a:r>
            <a:r>
              <a:rPr lang="en-US" altLang="zh-CN" sz="1800" b="0" dirty="0" smtClean="0">
                <a:latin typeface="微软雅黑" pitchFamily="34" charset="-122"/>
                <a:ea typeface="微软雅黑" pitchFamily="34" charset="-122"/>
              </a:rPr>
              <a:t>CADAL</a:t>
            </a:r>
            <a:r>
              <a:rPr lang="zh-CN" altLang="en-US" sz="1800" b="0" dirty="0" smtClean="0">
                <a:latin typeface="微软雅黑" pitchFamily="34" charset="-122"/>
                <a:ea typeface="微软雅黑" pitchFamily="34" charset="-122"/>
              </a:rPr>
              <a:t>项目二期提供积极支持与帮助。</a:t>
            </a:r>
            <a:endParaRPr lang="en-US" altLang="zh-CN" sz="1800" b="0" dirty="0" smtClean="0">
              <a:latin typeface="微软雅黑" pitchFamily="34" charset="-122"/>
              <a:ea typeface="微软雅黑" pitchFamily="34" charset="-122"/>
            </a:endParaRPr>
          </a:p>
          <a:p>
            <a:pPr marL="539750" lvl="2" indent="-487363" defTabSz="577850" eaLnBrk="1" hangingPunct="1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800" b="0" dirty="0" smtClean="0">
                <a:latin typeface="微软雅黑" pitchFamily="34" charset="-122"/>
                <a:ea typeface="微软雅黑" pitchFamily="34" charset="-122"/>
              </a:rPr>
              <a:t>2010</a:t>
            </a:r>
            <a:r>
              <a:rPr lang="zh-CN" altLang="en-US" sz="1800" b="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800" b="0" dirty="0" smtClean="0"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sz="1800" b="0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800" b="0" dirty="0" smtClean="0">
                <a:latin typeface="微软雅黑" pitchFamily="34" charset="-122"/>
                <a:ea typeface="微软雅黑" pitchFamily="34" charset="-122"/>
              </a:rPr>
              <a:t>21</a:t>
            </a:r>
            <a:r>
              <a:rPr lang="zh-CN" altLang="en-US" sz="1800" b="0" dirty="0" smtClean="0">
                <a:latin typeface="微软雅黑" pitchFamily="34" charset="-122"/>
                <a:ea typeface="微软雅黑" pitchFamily="34" charset="-122"/>
              </a:rPr>
              <a:t>日，潘云鹤院士、罗卫东副校长听取</a:t>
            </a:r>
            <a:r>
              <a:rPr lang="en-US" altLang="zh-CN" sz="1800" b="0" dirty="0" smtClean="0">
                <a:latin typeface="微软雅黑" pitchFamily="34" charset="-122"/>
                <a:ea typeface="微软雅黑" pitchFamily="34" charset="-122"/>
              </a:rPr>
              <a:t>CADAL</a:t>
            </a:r>
            <a:r>
              <a:rPr lang="zh-CN" altLang="en-US" sz="1800" b="0" dirty="0" smtClean="0">
                <a:latin typeface="微软雅黑" pitchFamily="34" charset="-122"/>
                <a:ea typeface="微软雅黑" pitchFamily="34" charset="-122"/>
              </a:rPr>
              <a:t>项目二期工作汇报，并对项目发展作了重要指示。</a:t>
            </a:r>
            <a:endParaRPr lang="en-US" altLang="zh-CN" sz="1800" b="0" dirty="0" smtClean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defRPr/>
            </a:pPr>
            <a:endParaRPr lang="en-US" altLang="zh-CN" sz="2000" b="0" dirty="0" smtClean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defRPr/>
            </a:pPr>
            <a:endParaRPr lang="zh-CN" altLang="en-US" sz="2000" b="0" dirty="0" smtClean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defRPr/>
            </a:pPr>
            <a:endParaRPr lang="zh-CN" altLang="en-US" sz="2000" b="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352800"/>
            <a:ext cx="3852379" cy="2484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1" y="3352800"/>
            <a:ext cx="1650209" cy="24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 descr="09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6351" y="3352800"/>
            <a:ext cx="3506825" cy="2484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11</a:t>
            </a:fld>
            <a:endParaRPr lang="en-US" altLang="zh-CN" dirty="0" smtClean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620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回顾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Rectangle 2"/>
          <p:cNvSpPr>
            <a:spLocks/>
          </p:cNvSpPr>
          <p:nvPr/>
        </p:nvSpPr>
        <p:spPr bwMode="auto">
          <a:xfrm>
            <a:off x="609600" y="762000"/>
            <a:ext cx="7543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marL="527050" lvl="1" indent="-487363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数字图书馆教育部工程研究中心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3250" name="Picture 2" descr="“数字图书馆教育部工程研究中心”建设项目通过验收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246012"/>
            <a:ext cx="3048000" cy="19477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4" descr="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124200" y="1470950"/>
            <a:ext cx="1550530" cy="205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矩形 20"/>
          <p:cNvSpPr/>
          <p:nvPr/>
        </p:nvSpPr>
        <p:spPr>
          <a:xfrm>
            <a:off x="4572000" y="3581400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9625" lvl="2" indent="-312738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  <a:defRPr/>
            </a:pP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2009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27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日，教育部对“数字图书馆教育部工程研究中心”进行了建设方案可行性论证 </a:t>
            </a:r>
            <a:endParaRPr lang="en-US" altLang="zh-CN" sz="12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57200" y="3581400"/>
            <a:ext cx="4572000" cy="6136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9625" lvl="2" indent="-312738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  <a:defRPr/>
            </a:pP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2009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月，教育部批复浙江大学建立“数字图书馆教育部工程研究中心”</a:t>
            </a:r>
            <a:endParaRPr lang="en-US" altLang="zh-CN" sz="12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286000" y="6244306"/>
            <a:ext cx="4572000" cy="6136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9625" lvl="2" indent="-312738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  <a:defRPr/>
            </a:pP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 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2011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25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日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“数字图书馆教育部工程研究中心” 通过验收 </a:t>
            </a:r>
          </a:p>
        </p:txBody>
      </p:sp>
      <p:pic>
        <p:nvPicPr>
          <p:cNvPr id="13" name="Picture 2" descr="D:\Documents and Settings\wujq\桌面\IMG_51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571" y="1470950"/>
            <a:ext cx="1544192" cy="2059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1522200"/>
            <a:ext cx="3073729" cy="20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23850" y="2205038"/>
            <a:ext cx="2519363" cy="18002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方正综艺_GBK" pitchFamily="65" charset="-122"/>
                <a:ea typeface="方正综艺_GBK" pitchFamily="65" charset="-122"/>
              </a:rPr>
              <a:t>2</a:t>
            </a:r>
            <a:endParaRPr lang="zh-CN" altLang="en-US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方正综艺_GBK" pitchFamily="65" charset="-122"/>
              <a:ea typeface="方正综艺_GBK" pitchFamily="65" charset="-122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70175" y="2205038"/>
            <a:ext cx="6189663" cy="1800225"/>
          </a:xfrm>
          <a:prstGeom prst="rect">
            <a:avLst/>
          </a:prstGeom>
          <a:solidFill>
            <a:srgbClr val="AB134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 sz="180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3200400" y="2438400"/>
            <a:ext cx="5181600" cy="11906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4000" dirty="0" smtClean="0">
                <a:solidFill>
                  <a:schemeClr val="bg1"/>
                </a:solidFill>
                <a:latin typeface="方正大黑_GBK" pitchFamily="65" charset="-122"/>
                <a:ea typeface="方正大黑_GBK" pitchFamily="65" charset="-122"/>
              </a:rPr>
              <a:t>资源建设</a:t>
            </a:r>
            <a:endParaRPr lang="zh-CN" altLang="en-US" sz="4000" dirty="0">
              <a:solidFill>
                <a:schemeClr val="bg1"/>
              </a:solidFill>
              <a:latin typeface="方正大黑_GBK" pitchFamily="65" charset="-122"/>
              <a:ea typeface="方正大黑_GBK" pitchFamily="65" charset="-122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12</a:t>
            </a:fld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xmlns="" val="122345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13</a:t>
            </a:fld>
            <a:endParaRPr lang="en-US" altLang="zh-CN" dirty="0" smtClean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762000" y="1143000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marL="527050" lvl="1" indent="-487363" algn="l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资源加工数量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  <a:p>
            <a:pPr marL="984250" lvl="2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首批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查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重后确定图书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56,6582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册（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件）</a:t>
            </a:r>
            <a:endParaRPr lang="en-US" altLang="zh-CN" sz="2400" dirty="0" smtClean="0">
              <a:latin typeface="微软雅黑" pitchFamily="34" charset="-122"/>
              <a:ea typeface="微软雅黑" pitchFamily="34" charset="-122"/>
            </a:endParaRPr>
          </a:p>
          <a:p>
            <a:pPr marL="984250" lvl="2" indent="-487363" defTabSz="57785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SzPct val="120000"/>
              <a:buFont typeface="Wingdings" pitchFamily="2" charset="2"/>
              <a:buChar char="n"/>
            </a:pP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新型资源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44,0000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册（件）</a:t>
            </a:r>
            <a:endParaRPr lang="en-US" altLang="zh-CN" sz="2400" dirty="0" smtClean="0">
              <a:latin typeface="微软雅黑" pitchFamily="34" charset="-122"/>
              <a:ea typeface="微软雅黑" pitchFamily="34" charset="-122"/>
            </a:endParaRPr>
          </a:p>
          <a:p>
            <a:pPr marL="527050" lvl="1" indent="-487363" algn="l" defTabSz="577850">
              <a:lnSpc>
                <a:spcPct val="9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endParaRPr lang="en-US" altLang="zh-CN" sz="2400" dirty="0" smtClean="0">
              <a:latin typeface="宋体" pitchFamily="2" charset="-122"/>
            </a:endParaRPr>
          </a:p>
        </p:txBody>
      </p:sp>
      <p:graphicFrame>
        <p:nvGraphicFramePr>
          <p:cNvPr id="6" name="图表 5"/>
          <p:cNvGraphicFramePr/>
          <p:nvPr/>
        </p:nvGraphicFramePr>
        <p:xfrm>
          <a:off x="1295400" y="2667000"/>
          <a:ext cx="6934200" cy="347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620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资源建设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14</a:t>
            </a:fld>
            <a:endParaRPr lang="en-US" altLang="zh-CN" dirty="0" smtClean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457200" y="762000"/>
            <a:ext cx="7543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marL="527050" lvl="1" indent="-487363" defTabSz="577850">
              <a:lnSpc>
                <a:spcPct val="9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资源加工中心建设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83842845"/>
              </p:ext>
            </p:extLst>
          </p:nvPr>
        </p:nvGraphicFramePr>
        <p:xfrm>
          <a:off x="685800" y="1600200"/>
          <a:ext cx="8077202" cy="438404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524000"/>
                <a:gridCol w="2286000"/>
                <a:gridCol w="4267202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zh-CN" altLang="en-US" sz="20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类型编号</a:t>
                      </a:r>
                      <a:endParaRPr lang="en-US" altLang="zh-CN" sz="2000" b="1" dirty="0" smtClean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zh-CN" altLang="en-US" sz="20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中心名称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zh-CN" altLang="en-US" sz="20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发展状况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1</a:t>
                      </a:r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深圳中心（点通）</a:t>
                      </a:r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加工</a:t>
                      </a:r>
                      <a:r>
                        <a:rPr lang="en-US" altLang="zh-CN" sz="1800" b="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5</a:t>
                      </a:r>
                      <a:r>
                        <a:rPr lang="zh-CN" altLang="en-US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批次，共计</a:t>
                      </a:r>
                      <a:r>
                        <a:rPr lang="en-US" altLang="zh-CN" sz="1800" b="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3,6249</a:t>
                      </a:r>
                      <a:r>
                        <a:rPr lang="zh-CN" altLang="en-US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册英文图书</a:t>
                      </a:r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</a:tr>
              <a:tr h="223520">
                <a:tc>
                  <a:txBody>
                    <a:bodyPr/>
                    <a:lstStyle/>
                    <a:p>
                      <a:pPr algn="ctr"/>
                      <a:endParaRPr lang="zh-CN" altLang="en-US" sz="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2</a:t>
                      </a:r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杭州中心</a:t>
                      </a:r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部署完毕</a:t>
                      </a:r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zh-CN" altLang="en-US" sz="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3</a:t>
                      </a:r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华中科技大学</a:t>
                      </a:r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自建加工生产线</a:t>
                      </a:r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内蒙古大学</a:t>
                      </a:r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自建加工生产线</a:t>
                      </a:r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1800" b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厦门大学</a:t>
                      </a:r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自建加工生产线</a:t>
                      </a:r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</a:tr>
              <a:tr h="208280">
                <a:tc>
                  <a:txBody>
                    <a:bodyPr/>
                    <a:lstStyle/>
                    <a:p>
                      <a:pPr algn="ctr"/>
                      <a:endParaRPr lang="zh-CN" altLang="en-US" sz="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4</a:t>
                      </a:r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华师大</a:t>
                      </a:r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完成招标</a:t>
                      </a:r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汕头大学</a:t>
                      </a:r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完成招标</a:t>
                      </a:r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中国美院</a:t>
                      </a:r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完成招标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同济大学</a:t>
                      </a:r>
                      <a:endParaRPr lang="zh-CN" altLang="en-US" sz="1800" b="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dirty="0" smtClean="0">
                          <a:latin typeface="微软雅黑" pitchFamily="34" charset="-122"/>
                          <a:ea typeface="微软雅黑" pitchFamily="34" charset="-122"/>
                        </a:rPr>
                        <a:t>完成招标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620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资源建设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15</a:t>
            </a:fld>
            <a:endParaRPr lang="en-US" altLang="zh-CN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620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资源建设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88281439"/>
              </p:ext>
            </p:extLst>
          </p:nvPr>
        </p:nvGraphicFramePr>
        <p:xfrm>
          <a:off x="533400" y="1457960"/>
          <a:ext cx="8391413" cy="3962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2600"/>
                <a:gridCol w="990600"/>
                <a:gridCol w="1752600"/>
                <a:gridCol w="990600"/>
                <a:gridCol w="1752600"/>
                <a:gridCol w="115241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加工单位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数量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加工单位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数量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加工单位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数量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西安交通大学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7000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 北京大学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8000</a:t>
                      </a: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 清华大学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2000</a:t>
                      </a:r>
                    </a:p>
                  </a:txBody>
                  <a:tcPr marL="6295" marR="6295" marT="6295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浙江大学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2850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 北大医学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部</a:t>
                      </a: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3600</a:t>
                      </a: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 陕西师范大学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200</a:t>
                      </a:r>
                    </a:p>
                  </a:txBody>
                  <a:tcPr marL="6295" marR="6295" marT="6295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000" smtClean="0">
                          <a:latin typeface="微软雅黑" pitchFamily="34" charset="-122"/>
                          <a:ea typeface="微软雅黑" pitchFamily="34" charset="-122"/>
                        </a:rPr>
                        <a:t>武汉大学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3194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 北京交通大学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1600</a:t>
                      </a: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 汕头大学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US" altLang="zh-CN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3,0000</a:t>
                      </a:r>
                      <a:endParaRPr lang="en-US" altLang="zh-CN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6295" marR="6295" marT="6295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四川大学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10414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 北京师范大学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2000</a:t>
                      </a: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 同济大学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4700</a:t>
                      </a:r>
                    </a:p>
                  </a:txBody>
                  <a:tcPr marL="6295" marR="6295" marT="6295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000" smtClean="0">
                          <a:latin typeface="微软雅黑" pitchFamily="34" charset="-122"/>
                          <a:ea typeface="微软雅黑" pitchFamily="34" charset="-122"/>
                        </a:rPr>
                        <a:t>中国人民大学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12042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 华东师范大学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2300</a:t>
                      </a: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 重庆大学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100</a:t>
                      </a:r>
                    </a:p>
                  </a:txBody>
                  <a:tcPr marL="6295" marR="6295" marT="6295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厦门大学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27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 华南理工大学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200</a:t>
                      </a: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 内蒙古大学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5000</a:t>
                      </a:r>
                    </a:p>
                  </a:txBody>
                  <a:tcPr marL="6295" marR="6295" marT="6295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北京医科大学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12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 华中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科技</a:t>
                      </a:r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大学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500</a:t>
                      </a: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南昌大学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US" altLang="zh-CN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3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北方民族大学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31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 华中师范大学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893</a:t>
                      </a:r>
                    </a:p>
                  </a:txBody>
                  <a:tcPr marL="6295" marR="6295" marT="6295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深圳数据中心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42000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 gridSpan="6"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总共：</a:t>
                      </a:r>
                      <a:r>
                        <a:rPr lang="en-US" altLang="zh-CN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12,3307</a:t>
                      </a:r>
                      <a:endParaRPr lang="zh-CN" altLang="en-US" sz="2000" dirty="0" smtClean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000" dirty="0" smtClean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6295" marR="6295" marT="6295" marB="0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6295" marR="6295" marT="6295" marB="0"/>
                </a:tc>
                <a:tc hMerge="1">
                  <a:txBody>
                    <a:bodyPr/>
                    <a:lstStyle/>
                    <a:p>
                      <a:pPr algn="l" fontAlgn="t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000" dirty="0" smtClean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295" marR="6295" marT="6295" marB="0"/>
                </a:tc>
              </a:tr>
            </a:tbl>
          </a:graphicData>
        </a:graphic>
      </p:graphicFrame>
      <p:sp>
        <p:nvSpPr>
          <p:cNvPr id="9" name="Rectangle 2"/>
          <p:cNvSpPr>
            <a:spLocks/>
          </p:cNvSpPr>
          <p:nvPr/>
        </p:nvSpPr>
        <p:spPr bwMode="auto">
          <a:xfrm>
            <a:off x="457200" y="762000"/>
            <a:ext cx="7543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marL="527050" lvl="1" indent="-487363" defTabSz="577850">
              <a:lnSpc>
                <a:spcPct val="9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资源加工进度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23850" y="2205038"/>
            <a:ext cx="2519363" cy="18002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方正综艺_GBK" pitchFamily="65" charset="-122"/>
                <a:ea typeface="方正综艺_GBK" pitchFamily="65" charset="-122"/>
              </a:rPr>
              <a:t>3</a:t>
            </a:r>
            <a:endParaRPr lang="zh-CN" altLang="en-US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方正综艺_GBK" pitchFamily="65" charset="-122"/>
              <a:ea typeface="方正综艺_GBK" pitchFamily="65" charset="-122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70175" y="2205038"/>
            <a:ext cx="6189663" cy="1800225"/>
          </a:xfrm>
          <a:prstGeom prst="rect">
            <a:avLst/>
          </a:prstGeom>
          <a:solidFill>
            <a:srgbClr val="AB134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 sz="180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3200400" y="2438400"/>
            <a:ext cx="5181600" cy="11906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4000" dirty="0" smtClean="0">
                <a:solidFill>
                  <a:schemeClr val="bg1"/>
                </a:solidFill>
                <a:latin typeface="方正大黑_GBK" pitchFamily="65" charset="-122"/>
                <a:ea typeface="方正大黑_GBK" pitchFamily="65" charset="-122"/>
              </a:rPr>
              <a:t>服务建设</a:t>
            </a:r>
            <a:endParaRPr lang="zh-CN" altLang="en-US" sz="4000" dirty="0">
              <a:solidFill>
                <a:schemeClr val="bg1"/>
              </a:solidFill>
              <a:latin typeface="方正大黑_GBK" pitchFamily="65" charset="-122"/>
              <a:ea typeface="方正大黑_GBK" pitchFamily="65" charset="-122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16</a:t>
            </a:fld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xmlns="" val="122345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17</a:t>
            </a:fld>
            <a:endParaRPr lang="en-US" altLang="zh-CN" dirty="0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服务建设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62" y="1447800"/>
            <a:ext cx="780573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/>
          </p:cNvSpPr>
          <p:nvPr/>
        </p:nvSpPr>
        <p:spPr bwMode="auto">
          <a:xfrm>
            <a:off x="457200" y="762000"/>
            <a:ext cx="7543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marL="527050" lvl="1" indent="-487363" defTabSz="577850">
              <a:lnSpc>
                <a:spcPct val="9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门户升级（借阅、评注、书架、社交）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ZJU\Pictures\41a436e48c5c1a1bb838206a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438400"/>
            <a:ext cx="5029200" cy="4085061"/>
          </a:xfrm>
          <a:prstGeom prst="rect">
            <a:avLst/>
          </a:prstGeom>
          <a:noFill/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服务建设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457200" y="838200"/>
            <a:ext cx="82296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marL="527050" lvl="1" indent="-487363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数据中心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数据中心专家评审会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2011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19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日在深圳大学召开，确定如下单位作为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CADAL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数据中心：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984250" lvl="2" indent="-487363" defTabSz="577850">
              <a:lnSpc>
                <a:spcPct val="90000"/>
              </a:lnSpc>
              <a:buClr>
                <a:srgbClr val="AB131B"/>
              </a:buClr>
              <a:buSzPct val="82000"/>
            </a:pPr>
            <a:endParaRPr lang="en-US" altLang="zh-CN" sz="2400" dirty="0" smtClean="0">
              <a:latin typeface="微软雅黑" pitchFamily="34" charset="-122"/>
              <a:ea typeface="微软雅黑" pitchFamily="34" charset="-122"/>
            </a:endParaRPr>
          </a:p>
          <a:p>
            <a:pPr marL="984250" lvl="2" indent="-487363" defTabSz="577850">
              <a:lnSpc>
                <a:spcPct val="90000"/>
              </a:lnSpc>
              <a:buClr>
                <a:srgbClr val="AB131B"/>
              </a:buClr>
              <a:buSzPct val="82000"/>
            </a:pPr>
            <a:endParaRPr lang="en-US" altLang="zh-CN" sz="24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18</a:t>
            </a:fld>
            <a:endParaRPr lang="en-US" altLang="zh-CN" dirty="0" smtClean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181600" y="3704061"/>
            <a:ext cx="2057399" cy="3381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CN" altLang="en-US" sz="1600" dirty="0" smtClean="0">
                <a:latin typeface="微软雅黑" pitchFamily="34" charset="-122"/>
                <a:ea typeface="微软雅黑" pitchFamily="34" charset="-122"/>
              </a:rPr>
              <a:t>清华大学图书馆</a:t>
            </a:r>
            <a:endParaRPr kumimoji="1"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410200" y="4508923"/>
            <a:ext cx="2362200" cy="3381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CN" altLang="en-US" sz="1600" dirty="0" smtClean="0">
                <a:latin typeface="微软雅黑" pitchFamily="34" charset="-122"/>
                <a:ea typeface="微软雅黑" pitchFamily="34" charset="-122"/>
              </a:rPr>
              <a:t>上海交通大学图书馆</a:t>
            </a:r>
            <a:endParaRPr kumimoji="1"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105400" y="5532861"/>
            <a:ext cx="2057399" cy="3381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CN" altLang="en-US" sz="1600" dirty="0" smtClean="0">
                <a:latin typeface="微软雅黑" pitchFamily="34" charset="-122"/>
                <a:ea typeface="微软雅黑" pitchFamily="34" charset="-122"/>
              </a:rPr>
              <a:t>中山大学图书馆</a:t>
            </a:r>
            <a:endParaRPr kumimoji="1"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209800" y="4466061"/>
            <a:ext cx="2362199" cy="3381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CN" altLang="en-US" sz="1600" dirty="0" smtClean="0">
                <a:latin typeface="微软雅黑" pitchFamily="34" charset="-122"/>
                <a:ea typeface="微软雅黑" pitchFamily="34" charset="-122"/>
              </a:rPr>
              <a:t>西安交通大学图书馆</a:t>
            </a:r>
            <a:endParaRPr kumimoji="1"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133600" y="4847061"/>
            <a:ext cx="2057399" cy="3381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CN" altLang="en-US" sz="1600" dirty="0" smtClean="0">
                <a:latin typeface="微软雅黑" pitchFamily="34" charset="-122"/>
                <a:ea typeface="微软雅黑" pitchFamily="34" charset="-122"/>
              </a:rPr>
              <a:t>四川大学图书馆</a:t>
            </a:r>
            <a:endParaRPr kumimoji="1"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638800" y="3246861"/>
            <a:ext cx="2514600" cy="3381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CN" altLang="en-US" sz="1600" dirty="0" smtClean="0">
                <a:latin typeface="微软雅黑" pitchFamily="34" charset="-122"/>
                <a:ea typeface="微软雅黑" pitchFamily="34" charset="-122"/>
              </a:rPr>
              <a:t>东北师范大学图书馆</a:t>
            </a:r>
            <a:endParaRPr kumimoji="1"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572000" y="4889507"/>
            <a:ext cx="2057399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zh-CN" altLang="en-US" sz="1600" dirty="0" smtClean="0">
                <a:latin typeface="微软雅黑" pitchFamily="34" charset="-122"/>
                <a:ea typeface="微软雅黑" pitchFamily="34" charset="-122"/>
              </a:rPr>
              <a:t>湖北省数字图书馆</a:t>
            </a:r>
            <a:endParaRPr kumimoji="1"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334000" y="3856461"/>
            <a:ext cx="76200" cy="76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椭圆 15"/>
          <p:cNvSpPr/>
          <p:nvPr/>
        </p:nvSpPr>
        <p:spPr>
          <a:xfrm>
            <a:off x="5791200" y="3399261"/>
            <a:ext cx="76200" cy="76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椭圆 18"/>
          <p:cNvSpPr/>
          <p:nvPr/>
        </p:nvSpPr>
        <p:spPr>
          <a:xfrm>
            <a:off x="5486400" y="4661323"/>
            <a:ext cx="76200" cy="76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椭圆 20"/>
          <p:cNvSpPr/>
          <p:nvPr/>
        </p:nvSpPr>
        <p:spPr>
          <a:xfrm>
            <a:off x="4648200" y="4965707"/>
            <a:ext cx="76200" cy="76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椭圆 21"/>
          <p:cNvSpPr/>
          <p:nvPr/>
        </p:nvSpPr>
        <p:spPr>
          <a:xfrm>
            <a:off x="3962400" y="4999461"/>
            <a:ext cx="76200" cy="76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椭圆 22"/>
          <p:cNvSpPr/>
          <p:nvPr/>
        </p:nvSpPr>
        <p:spPr>
          <a:xfrm>
            <a:off x="4419600" y="4618461"/>
            <a:ext cx="76200" cy="76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椭圆 23"/>
          <p:cNvSpPr/>
          <p:nvPr/>
        </p:nvSpPr>
        <p:spPr>
          <a:xfrm>
            <a:off x="5257800" y="5685261"/>
            <a:ext cx="76200" cy="762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6"/>
          <p:cNvSpPr>
            <a:spLocks noChangeArrowheads="1"/>
          </p:cNvSpPr>
          <p:nvPr/>
        </p:nvSpPr>
        <p:spPr bwMode="ltGray">
          <a:xfrm>
            <a:off x="1219200" y="2514600"/>
            <a:ext cx="4173220" cy="3200400"/>
          </a:xfrm>
          <a:prstGeom prst="roundRect">
            <a:avLst>
              <a:gd name="adj" fmla="val 2259"/>
            </a:avLst>
          </a:prstGeom>
          <a:solidFill>
            <a:schemeClr val="accent1">
              <a:lumMod val="20000"/>
              <a:lumOff val="80000"/>
              <a:alpha val="80000"/>
            </a:schemeClr>
          </a:solidFill>
          <a:ln w="12700">
            <a:solidFill>
              <a:schemeClr val="bg2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服务建设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457200" y="838200"/>
            <a:ext cx="82296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marL="527050" lvl="1" indent="-487363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数据中心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2011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800" dirty="0" smtClean="0"/>
              <a:t>6</a:t>
            </a:r>
            <a:r>
              <a:rPr lang="zh-CN" altLang="en-US" sz="1800" dirty="0" smtClean="0"/>
              <a:t>月</a:t>
            </a:r>
            <a:r>
              <a:rPr lang="en-US" altLang="zh-CN" sz="1800" dirty="0" smtClean="0"/>
              <a:t>21</a:t>
            </a:r>
            <a:r>
              <a:rPr lang="zh-CN" altLang="en-US" sz="1800" dirty="0" smtClean="0"/>
              <a:t>日，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CADAL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项目数据中心工作会议在四川大学召开，讨论数据中心建设的统一架构、数据均衡和数据备份等问题。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984250" lvl="2" indent="-487363" defTabSz="577850">
              <a:lnSpc>
                <a:spcPct val="90000"/>
              </a:lnSpc>
              <a:buClr>
                <a:srgbClr val="AB131B"/>
              </a:buClr>
              <a:buSzPct val="82000"/>
            </a:pPr>
            <a:endParaRPr lang="en-US" altLang="zh-CN" sz="2400" dirty="0" smtClean="0">
              <a:latin typeface="微软雅黑" pitchFamily="34" charset="-122"/>
              <a:ea typeface="微软雅黑" pitchFamily="34" charset="-122"/>
            </a:endParaRPr>
          </a:p>
          <a:p>
            <a:pPr marL="984250" lvl="2" indent="-487363" defTabSz="577850">
              <a:lnSpc>
                <a:spcPct val="90000"/>
              </a:lnSpc>
              <a:buClr>
                <a:srgbClr val="AB131B"/>
              </a:buClr>
              <a:buSzPct val="82000"/>
            </a:pPr>
            <a:endParaRPr lang="en-US" altLang="zh-CN" sz="24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19</a:t>
            </a:fld>
            <a:endParaRPr lang="en-US" altLang="zh-CN" dirty="0" smtClean="0"/>
          </a:p>
        </p:txBody>
      </p:sp>
      <p:pic>
        <p:nvPicPr>
          <p:cNvPr id="46082" name="Picture 2" descr="http://www.cadal.cn/images/image201107041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825" y="2602375"/>
            <a:ext cx="4038600" cy="3028950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638800" y="2514600"/>
            <a:ext cx="2012089" cy="1615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9750" lvl="2" indent="-487363" defTabSz="577850">
              <a:lnSpc>
                <a:spcPct val="150000"/>
              </a:lnSpc>
              <a:buClr>
                <a:srgbClr val="009900"/>
              </a:buClr>
              <a:buSzPct val="120000"/>
            </a:pP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数据中心任务：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数据保存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数据备份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负载均衡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228600"/>
            <a:ext cx="1828800" cy="6096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提  纲</a:t>
            </a:r>
            <a:endParaRPr lang="zh-CN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3400" y="914400"/>
            <a:ext cx="86106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itchFamily="49" charset="-122"/>
                <a:ea typeface="黑体" pitchFamily="49" charset="-122"/>
              </a:rPr>
              <a:t>一、回顾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itchFamily="49" charset="-122"/>
                <a:ea typeface="黑体" pitchFamily="49" charset="-122"/>
              </a:rPr>
              <a:t>二、资源建设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itchFamily="49" charset="-122"/>
                <a:ea typeface="黑体" pitchFamily="49" charset="-122"/>
              </a:rPr>
              <a:t>三、服务建设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itchFamily="49" charset="-122"/>
                <a:ea typeface="黑体" pitchFamily="49" charset="-122"/>
              </a:rPr>
              <a:t>四、技术研发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itchFamily="49" charset="-122"/>
                <a:ea typeface="黑体" pitchFamily="49" charset="-122"/>
              </a:rPr>
              <a:t>五、国际合作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itchFamily="49" charset="-122"/>
                <a:ea typeface="黑体" pitchFamily="49" charset="-122"/>
              </a:rPr>
              <a:t>六、经费使用情况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itchFamily="49" charset="-122"/>
                <a:ea typeface="黑体" pitchFamily="49" charset="-122"/>
              </a:rPr>
              <a:t>七、下阶段主要工作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3500" y="2549838"/>
            <a:ext cx="3124200" cy="2991422"/>
          </a:xfrm>
          <a:prstGeom prst="rect">
            <a:avLst/>
          </a:prstGeom>
        </p:spPr>
      </p:pic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2</a:t>
            </a:fld>
            <a:endParaRPr lang="en-US" altLang="zh-CN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/>
          </p:cNvSpPr>
          <p:nvPr/>
        </p:nvSpPr>
        <p:spPr bwMode="auto">
          <a:xfrm>
            <a:off x="457200" y="838200"/>
            <a:ext cx="82296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marL="527050" lvl="1" indent="-487363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服务中心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五个服务中心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endParaRPr lang="en-US" altLang="zh-CN" sz="12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spcBef>
                <a:spcPts val="1200"/>
              </a:spcBef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2011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日，“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CADAL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项目二期服务模式与服务策略”工作研讨会议在江西南昌大学召开，在服务模式、资源开放策略等方面达成共识</a:t>
            </a:r>
            <a:endParaRPr lang="en-US" altLang="zh-CN" sz="18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spcBef>
                <a:spcPts val="1200"/>
              </a:spcBef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援疆援藏：</a:t>
            </a:r>
            <a:r>
              <a:rPr kumimoji="1" lang="zh-CN" altLang="en-US" sz="1800" dirty="0" smtClean="0">
                <a:latin typeface="微软雅黑" pitchFamily="34" charset="-122"/>
                <a:ea typeface="微软雅黑" pitchFamily="34" charset="-122"/>
              </a:rPr>
              <a:t>新疆农业大学（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资源参建单位</a:t>
            </a:r>
            <a:r>
              <a:rPr kumimoji="1" lang="zh-CN" altLang="en-US" sz="1800" dirty="0" smtClean="0">
                <a:latin typeface="微软雅黑" pitchFamily="34" charset="-122"/>
                <a:ea typeface="微软雅黑" pitchFamily="34" charset="-122"/>
              </a:rPr>
              <a:t>）、石河子大学（服务中心）</a:t>
            </a:r>
            <a:endParaRPr kumimoji="1"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endParaRPr kumimoji="1" lang="zh-CN" altLang="en-US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984250" lvl="2" indent="-487363" defTabSz="577850">
              <a:lnSpc>
                <a:spcPct val="90000"/>
              </a:lnSpc>
              <a:buClr>
                <a:srgbClr val="AB131B"/>
              </a:buClr>
              <a:buSzPct val="82000"/>
            </a:pPr>
            <a:endParaRPr lang="en-US" altLang="zh-CN" sz="2400" dirty="0" smtClean="0">
              <a:latin typeface="微软雅黑" pitchFamily="34" charset="-122"/>
              <a:ea typeface="微软雅黑" pitchFamily="34" charset="-122"/>
            </a:endParaRPr>
          </a:p>
          <a:p>
            <a:pPr marL="984250" lvl="2" indent="-487363" defTabSz="577850">
              <a:lnSpc>
                <a:spcPct val="90000"/>
              </a:lnSpc>
              <a:buClr>
                <a:srgbClr val="AB131B"/>
              </a:buClr>
              <a:buSzPct val="82000"/>
              <a:buFont typeface="Wingdings" pitchFamily="2" charset="2"/>
              <a:buChar char="p"/>
            </a:pPr>
            <a:endParaRPr lang="en-US" altLang="zh-CN" sz="24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20</a:t>
            </a:fld>
            <a:endParaRPr lang="en-US" altLang="zh-CN" dirty="0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服务建设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838200" y="1905000"/>
            <a:ext cx="4495800" cy="3048000"/>
            <a:chOff x="1905000" y="1143000"/>
            <a:chExt cx="6096000" cy="4085061"/>
          </a:xfrm>
        </p:grpSpPr>
        <p:pic>
          <p:nvPicPr>
            <p:cNvPr id="6" name="Picture 1" descr="C:\Users\ZJU\Pictures\41a436e48c5c1a1bb838206a1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5000" y="1143000"/>
              <a:ext cx="5029200" cy="4085061"/>
            </a:xfrm>
            <a:prstGeom prst="rect">
              <a:avLst/>
            </a:prstGeom>
            <a:noFill/>
          </p:spPr>
        </p:pic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5562601" y="2514599"/>
              <a:ext cx="2057399" cy="41249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kumimoji="1" lang="zh-CN" altLang="en-US" sz="1400" dirty="0" smtClean="0">
                  <a:latin typeface="微软雅黑" pitchFamily="34" charset="-122"/>
                  <a:ea typeface="微软雅黑" pitchFamily="34" charset="-122"/>
                </a:rPr>
                <a:t>清华大学图书馆</a:t>
              </a:r>
              <a:endParaRPr kumimoji="1"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5867400" y="3561185"/>
              <a:ext cx="2133600" cy="41249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kumimoji="1" lang="zh-CN" altLang="en-US" sz="1400" dirty="0" smtClean="0">
                  <a:latin typeface="微软雅黑" pitchFamily="34" charset="-122"/>
                  <a:ea typeface="微软雅黑" pitchFamily="34" charset="-122"/>
                </a:rPr>
                <a:t>复旦大学图书馆</a:t>
              </a:r>
              <a:endParaRPr kumimoji="1"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3505201" y="2633663"/>
              <a:ext cx="1981200" cy="41249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kumimoji="1" lang="zh-CN" altLang="en-US" sz="1400" dirty="0" smtClean="0">
                  <a:latin typeface="微软雅黑" pitchFamily="34" charset="-122"/>
                  <a:ea typeface="微软雅黑" pitchFamily="34" charset="-122"/>
                </a:rPr>
                <a:t>北京大学图书馆</a:t>
              </a:r>
              <a:endParaRPr kumimoji="1"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3962401" y="3276600"/>
              <a:ext cx="2057399" cy="41249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kumimoji="1" lang="zh-CN" altLang="en-US" sz="1400" dirty="0" smtClean="0">
                  <a:latin typeface="微软雅黑" pitchFamily="34" charset="-122"/>
                  <a:ea typeface="微软雅黑" pitchFamily="34" charset="-122"/>
                </a:rPr>
                <a:t>南京大学图书馆</a:t>
              </a:r>
              <a:endParaRPr kumimoji="1"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5943600" y="3713585"/>
              <a:ext cx="76200" cy="76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椭圆 18"/>
            <p:cNvSpPr/>
            <p:nvPr/>
          </p:nvSpPr>
          <p:spPr>
            <a:xfrm>
              <a:off x="5858359" y="3444514"/>
              <a:ext cx="76201" cy="76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椭圆 19"/>
            <p:cNvSpPr/>
            <p:nvPr/>
          </p:nvSpPr>
          <p:spPr>
            <a:xfrm>
              <a:off x="5334001" y="2786062"/>
              <a:ext cx="76200" cy="76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Text Box 9"/>
            <p:cNvSpPr txBox="1">
              <a:spLocks noChangeArrowheads="1"/>
            </p:cNvSpPr>
            <p:nvPr/>
          </p:nvSpPr>
          <p:spPr bwMode="auto">
            <a:xfrm>
              <a:off x="3810001" y="3809999"/>
              <a:ext cx="2133600" cy="41249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kumimoji="1" lang="zh-CN" altLang="en-US" sz="1400" dirty="0" smtClean="0">
                  <a:latin typeface="微软雅黑" pitchFamily="34" charset="-122"/>
                  <a:ea typeface="微软雅黑" pitchFamily="34" charset="-122"/>
                </a:rPr>
                <a:t>浙江大学图书馆</a:t>
              </a:r>
              <a:endParaRPr kumimoji="1"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5791200" y="3962400"/>
              <a:ext cx="76200" cy="76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椭圆 26"/>
            <p:cNvSpPr/>
            <p:nvPr/>
          </p:nvSpPr>
          <p:spPr>
            <a:xfrm>
              <a:off x="5638800" y="2667000"/>
              <a:ext cx="76200" cy="76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4" name="矩形 23"/>
          <p:cNvSpPr/>
          <p:nvPr/>
        </p:nvSpPr>
        <p:spPr>
          <a:xfrm>
            <a:off x="5105400" y="1380559"/>
            <a:ext cx="390480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2" indent="-487363" defTabSz="577850">
              <a:lnSpc>
                <a:spcPct val="150000"/>
              </a:lnSpc>
              <a:buClr>
                <a:srgbClr val="009900"/>
              </a:buClr>
              <a:buSzPct val="120000"/>
            </a:pP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服务中心任务：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spcBef>
                <a:spcPts val="1200"/>
              </a:spcBef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zh-CN" altLang="zh-CN" sz="1400" dirty="0" smtClean="0">
                <a:latin typeface="微软雅黑" pitchFamily="34" charset="-122"/>
                <a:ea typeface="微软雅黑" pitchFamily="34" charset="-122"/>
              </a:rPr>
              <a:t>接受用户的服务委托和咨询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spcBef>
                <a:spcPts val="1200"/>
              </a:spcBef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zh-CN" altLang="zh-CN" sz="1400" dirty="0" smtClean="0">
                <a:latin typeface="微软雅黑" pitchFamily="34" charset="-122"/>
                <a:ea typeface="微软雅黑" pitchFamily="34" charset="-122"/>
              </a:rPr>
              <a:t>解决用户权限范围内的需求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spcBef>
                <a:spcPts val="1200"/>
              </a:spcBef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zh-CN" altLang="zh-CN" sz="1400" dirty="0" smtClean="0">
                <a:latin typeface="微软雅黑" pitchFamily="34" charset="-122"/>
                <a:ea typeface="微软雅黑" pitchFamily="34" charset="-122"/>
              </a:rPr>
              <a:t>反馈用户在使用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CADAL</a:t>
            </a:r>
            <a:r>
              <a:rPr lang="zh-CN" altLang="zh-CN" sz="1400" dirty="0" smtClean="0">
                <a:latin typeface="微软雅黑" pitchFamily="34" charset="-122"/>
                <a:ea typeface="微软雅黑" pitchFamily="34" charset="-122"/>
              </a:rPr>
              <a:t>资源或其他服务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时</a:t>
            </a:r>
            <a:r>
              <a:rPr lang="zh-CN" altLang="zh-CN" sz="1400" dirty="0" smtClean="0">
                <a:latin typeface="微软雅黑" pitchFamily="34" charset="-122"/>
                <a:ea typeface="微软雅黑" pitchFamily="34" charset="-122"/>
              </a:rPr>
              <a:t>出现的问题并提交给相关责任部门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spcBef>
                <a:spcPts val="1200"/>
              </a:spcBef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zh-CN" altLang="zh-CN" sz="1400" dirty="0" smtClean="0">
                <a:latin typeface="微软雅黑" pitchFamily="34" charset="-122"/>
                <a:ea typeface="微软雅黑" pitchFamily="34" charset="-122"/>
              </a:rPr>
              <a:t>分析用户使用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CADAL</a:t>
            </a:r>
            <a:r>
              <a:rPr lang="zh-CN" altLang="zh-CN" sz="1400" dirty="0" smtClean="0">
                <a:latin typeface="微软雅黑" pitchFamily="34" charset="-122"/>
                <a:ea typeface="微软雅黑" pitchFamily="34" charset="-122"/>
              </a:rPr>
              <a:t>资源的行为和阅读倾向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spcBef>
                <a:spcPts val="1200"/>
              </a:spcBef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zh-CN" altLang="zh-CN" sz="1400" dirty="0" smtClean="0">
                <a:latin typeface="微软雅黑" pitchFamily="34" charset="-122"/>
                <a:ea typeface="微软雅黑" pitchFamily="34" charset="-122"/>
              </a:rPr>
              <a:t>对用户行为对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CADAL</a:t>
            </a:r>
            <a:r>
              <a:rPr lang="zh-CN" altLang="zh-CN" sz="1400" dirty="0" smtClean="0">
                <a:latin typeface="微软雅黑" pitchFamily="34" charset="-122"/>
                <a:ea typeface="微软雅黑" pitchFamily="34" charset="-122"/>
              </a:rPr>
              <a:t>软硬件以及资源可能造成的危险发出预警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marL="996950" lvl="3" indent="-487363" defTabSz="577850">
              <a:spcBef>
                <a:spcPts val="1200"/>
              </a:spcBef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zh-CN" altLang="zh-CN" sz="1400" dirty="0" smtClean="0">
                <a:latin typeface="微软雅黑" pitchFamily="34" charset="-122"/>
                <a:ea typeface="微软雅黑" pitchFamily="34" charset="-122"/>
              </a:rPr>
              <a:t>根据用户需求和意见提出改善系统功能或资源组织的建议</a:t>
            </a:r>
            <a:endParaRPr lang="zh-CN" altLang="en-US" sz="14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23850" y="2205038"/>
            <a:ext cx="2519363" cy="18002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方正综艺_GBK" pitchFamily="65" charset="-122"/>
                <a:ea typeface="方正综艺_GBK" pitchFamily="65" charset="-122"/>
              </a:rPr>
              <a:t>4</a:t>
            </a:r>
            <a:endParaRPr lang="zh-CN" altLang="en-US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方正综艺_GBK" pitchFamily="65" charset="-122"/>
              <a:ea typeface="方正综艺_GBK" pitchFamily="65" charset="-122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70175" y="2205038"/>
            <a:ext cx="6189663" cy="1800225"/>
          </a:xfrm>
          <a:prstGeom prst="rect">
            <a:avLst/>
          </a:prstGeom>
          <a:solidFill>
            <a:srgbClr val="AB134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 sz="180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3200400" y="2438400"/>
            <a:ext cx="5181600" cy="11906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4000" dirty="0" smtClean="0">
                <a:solidFill>
                  <a:schemeClr val="bg1"/>
                </a:solidFill>
                <a:latin typeface="方正大黑_GBK" pitchFamily="65" charset="-122"/>
                <a:ea typeface="方正大黑_GBK" pitchFamily="65" charset="-122"/>
              </a:rPr>
              <a:t>技术研发</a:t>
            </a:r>
            <a:endParaRPr lang="zh-CN" altLang="en-US" sz="4000" dirty="0">
              <a:solidFill>
                <a:schemeClr val="bg1"/>
              </a:solidFill>
              <a:latin typeface="方正大黑_GBK" pitchFamily="65" charset="-122"/>
              <a:ea typeface="方正大黑_GBK" pitchFamily="65" charset="-122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21</a:t>
            </a:fld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xmlns="" val="122345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22</a:t>
            </a:fld>
            <a:endParaRPr lang="en-US" altLang="zh-CN" dirty="0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技术研发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381000" y="838200"/>
            <a:ext cx="822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marL="527050" lvl="1" indent="-487363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kern="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新型阅读模式（主动信息服务技术与平台）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圆角矩形 6"/>
          <p:cNvSpPr/>
          <p:nvPr/>
        </p:nvSpPr>
        <p:spPr bwMode="auto">
          <a:xfrm>
            <a:off x="3491880" y="4501637"/>
            <a:ext cx="2340000" cy="2232000"/>
          </a:xfrm>
          <a:prstGeom prst="roundRect">
            <a:avLst>
              <a:gd name="adj" fmla="val 475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6480496" y="1693885"/>
            <a:ext cx="2556000" cy="5040000"/>
          </a:xfrm>
          <a:prstGeom prst="roundRect">
            <a:avLst>
              <a:gd name="adj" fmla="val 475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3491880" y="1693597"/>
            <a:ext cx="2340000" cy="2232000"/>
          </a:xfrm>
          <a:prstGeom prst="roundRect">
            <a:avLst>
              <a:gd name="adj" fmla="val 475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1" name="图片 10" descr="1218.jpg"/>
          <p:cNvPicPr>
            <a:picLocks noChangeAspect="1"/>
          </p:cNvPicPr>
          <p:nvPr/>
        </p:nvPicPr>
        <p:blipFill>
          <a:blip r:embed="rId2" cstate="print"/>
          <a:srcRect l="13775" t="32145" r="36613"/>
          <a:stretch>
            <a:fillRect/>
          </a:stretch>
        </p:blipFill>
        <p:spPr>
          <a:xfrm>
            <a:off x="6680856" y="2161629"/>
            <a:ext cx="2211624" cy="226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3743640" y="1693317"/>
            <a:ext cx="1728192" cy="3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5600" marR="0" lvl="1" indent="-3556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n"/>
              <a:tabLst/>
              <a:defRPr/>
            </a:pPr>
            <a:r>
              <a:rPr lang="zh-CN" altLang="en-US" b="1" kern="0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单向</a:t>
            </a:r>
            <a:r>
              <a:rPr lang="en-US" altLang="zh-CN" b="1" kern="0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SNS</a:t>
            </a:r>
            <a:endParaRPr kumimoji="0" lang="zh-CN" altLang="en-US" b="1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右箭头 12"/>
          <p:cNvSpPr/>
          <p:nvPr/>
        </p:nvSpPr>
        <p:spPr bwMode="auto">
          <a:xfrm>
            <a:off x="5904216" y="5223997"/>
            <a:ext cx="540000" cy="756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右箭头 13"/>
          <p:cNvSpPr/>
          <p:nvPr/>
        </p:nvSpPr>
        <p:spPr bwMode="auto">
          <a:xfrm>
            <a:off x="5904216" y="2487693"/>
            <a:ext cx="540000" cy="756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 l="14531" t="27039" r="36752" b="27897"/>
          <a:stretch>
            <a:fillRect/>
          </a:stretch>
        </p:blipFill>
        <p:spPr bwMode="auto">
          <a:xfrm>
            <a:off x="6692286" y="4681821"/>
            <a:ext cx="2128186" cy="147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089533"/>
            <a:ext cx="1646833" cy="147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右箭头 16"/>
          <p:cNvSpPr/>
          <p:nvPr/>
        </p:nvSpPr>
        <p:spPr bwMode="auto">
          <a:xfrm>
            <a:off x="2987824" y="5401789"/>
            <a:ext cx="468000" cy="468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右箭头 17"/>
          <p:cNvSpPr/>
          <p:nvPr/>
        </p:nvSpPr>
        <p:spPr bwMode="auto">
          <a:xfrm rot="5400000">
            <a:off x="4392032" y="3997581"/>
            <a:ext cx="468000" cy="468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内容占位符 2"/>
          <p:cNvSpPr txBox="1">
            <a:spLocks/>
          </p:cNvSpPr>
          <p:nvPr/>
        </p:nvSpPr>
        <p:spPr bwMode="auto">
          <a:xfrm>
            <a:off x="3779912" y="4573645"/>
            <a:ext cx="21602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5600" marR="0" lvl="1" indent="-3556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n"/>
              <a:tabLst/>
              <a:defRPr/>
            </a:pPr>
            <a:r>
              <a:rPr lang="zh-CN" altLang="en-US" b="1" kern="0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推荐引擎</a:t>
            </a:r>
            <a:endParaRPr lang="en-US" altLang="zh-CN" b="1" kern="0" dirty="0" smtClean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812800" lvl="2" indent="-355600" eaLnBrk="0" hangingPunct="0">
              <a:spcBef>
                <a:spcPts val="1200"/>
              </a:spcBef>
              <a:buClr>
                <a:srgbClr val="FF0000"/>
              </a:buClr>
              <a:buFont typeface="Wingdings" pitchFamily="2" charset="2"/>
              <a:buChar char="n"/>
            </a:pPr>
            <a:endParaRPr kumimoji="0" lang="zh-CN" altLang="en-US" b="0" i="0" u="none" strike="noStrike" kern="0" cap="none" spc="0" normalizeH="0" baseline="0" noProof="0" dirty="0" smtClean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圆角矩形 19"/>
          <p:cNvSpPr/>
          <p:nvPr/>
        </p:nvSpPr>
        <p:spPr bwMode="auto">
          <a:xfrm>
            <a:off x="395536" y="1693885"/>
            <a:ext cx="2556000" cy="5040000"/>
          </a:xfrm>
          <a:prstGeom prst="roundRect">
            <a:avLst>
              <a:gd name="adj" fmla="val 475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 l="51568" t="35391" r="8584" b="22926"/>
          <a:stretch>
            <a:fillRect/>
          </a:stretch>
        </p:blipFill>
        <p:spPr bwMode="auto">
          <a:xfrm>
            <a:off x="575817" y="4933687"/>
            <a:ext cx="2065497" cy="16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565533"/>
            <a:ext cx="2232248" cy="1194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1" y="2125373"/>
            <a:ext cx="2015999" cy="129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内容占位符 2"/>
          <p:cNvSpPr txBox="1">
            <a:spLocks/>
          </p:cNvSpPr>
          <p:nvPr/>
        </p:nvSpPr>
        <p:spPr bwMode="auto">
          <a:xfrm>
            <a:off x="179512" y="1693325"/>
            <a:ext cx="27363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n"/>
              <a:tabLst/>
              <a:defRPr/>
            </a:pPr>
            <a:r>
              <a:rPr lang="zh-CN" altLang="en-US" b="1" kern="0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读者阅读活动</a:t>
            </a:r>
            <a:endParaRPr kumimoji="0" lang="zh-CN" altLang="en-US" b="1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圆角矩形 24"/>
          <p:cNvSpPr/>
          <p:nvPr/>
        </p:nvSpPr>
        <p:spPr bwMode="auto">
          <a:xfrm>
            <a:off x="1259632" y="3061477"/>
            <a:ext cx="720080" cy="28803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</a:rPr>
              <a:t>借阅</a:t>
            </a:r>
          </a:p>
        </p:txBody>
      </p:sp>
      <p:sp>
        <p:nvSpPr>
          <p:cNvPr id="26" name="圆角矩形 25"/>
          <p:cNvSpPr/>
          <p:nvPr/>
        </p:nvSpPr>
        <p:spPr bwMode="auto">
          <a:xfrm>
            <a:off x="1259632" y="4357621"/>
            <a:ext cx="720080" cy="28803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书架</a:t>
            </a:r>
            <a:endParaRPr kumimoji="0" lang="zh-CN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圆角矩形 26"/>
          <p:cNvSpPr/>
          <p:nvPr/>
        </p:nvSpPr>
        <p:spPr bwMode="auto">
          <a:xfrm>
            <a:off x="1259632" y="6157821"/>
            <a:ext cx="720080" cy="28803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评注</a:t>
            </a:r>
            <a:endParaRPr kumimoji="0" lang="zh-CN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圆角矩形 27"/>
          <p:cNvSpPr/>
          <p:nvPr/>
        </p:nvSpPr>
        <p:spPr bwMode="auto">
          <a:xfrm>
            <a:off x="6768472" y="6301837"/>
            <a:ext cx="2052000" cy="28803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智能图书推荐</a:t>
            </a:r>
            <a:endParaRPr kumimoji="0" lang="zh-CN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圆角矩形 28"/>
          <p:cNvSpPr/>
          <p:nvPr/>
        </p:nvSpPr>
        <p:spPr bwMode="auto">
          <a:xfrm>
            <a:off x="6732240" y="1765333"/>
            <a:ext cx="2052000" cy="28803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社会化推送</a:t>
            </a:r>
            <a:endParaRPr kumimoji="0" lang="zh-CN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右箭头 29"/>
          <p:cNvSpPr/>
          <p:nvPr/>
        </p:nvSpPr>
        <p:spPr bwMode="auto">
          <a:xfrm>
            <a:off x="2987824" y="2629429"/>
            <a:ext cx="468000" cy="4680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1" name="图片 298" descr="SystemOvervie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4933685"/>
            <a:ext cx="1008000" cy="119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图片 31" descr="GPU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16016" y="4933685"/>
            <a:ext cx="1048822" cy="12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圆角矩形 32"/>
          <p:cNvSpPr/>
          <p:nvPr/>
        </p:nvSpPr>
        <p:spPr bwMode="auto">
          <a:xfrm>
            <a:off x="3779912" y="6157821"/>
            <a:ext cx="720080" cy="432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2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多数据源融合</a:t>
            </a:r>
            <a:endParaRPr kumimoji="0" lang="zh-CN" alt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圆角矩形 33"/>
          <p:cNvSpPr/>
          <p:nvPr/>
        </p:nvSpPr>
        <p:spPr bwMode="auto">
          <a:xfrm>
            <a:off x="4860032" y="6157821"/>
            <a:ext cx="792000" cy="432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</a:rPr>
              <a:t>GPU</a:t>
            </a:r>
            <a:r>
              <a:rPr kumimoji="0" lang="zh-CN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</a:rPr>
              <a:t>并行计算</a:t>
            </a: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7803" y="2305557"/>
            <a:ext cx="1624277" cy="147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6" name="圆角矩形 35"/>
          <p:cNvSpPr/>
          <p:nvPr/>
        </p:nvSpPr>
        <p:spPr bwMode="auto">
          <a:xfrm>
            <a:off x="5868144" y="3277501"/>
            <a:ext cx="576064" cy="1944216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n"/>
              <a:tabLst/>
            </a:pPr>
            <a:r>
              <a:rPr kumimoji="0" lang="zh-CN" altLang="en-US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微软雅黑" pitchFamily="34" charset="-122"/>
                <a:ea typeface="微软雅黑" pitchFamily="34" charset="-122"/>
              </a:rPr>
              <a:t>主动信息服务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/>
      <p:bldP spid="13" grpId="0" animBg="1"/>
      <p:bldP spid="14" grpId="0" animBg="1"/>
      <p:bldP spid="17" grpId="0" animBg="1"/>
      <p:bldP spid="18" grpId="0" animBg="1"/>
      <p:bldP spid="19" grpId="0"/>
      <p:bldP spid="28" grpId="0" animBg="1"/>
      <p:bldP spid="29" grpId="0" animBg="1"/>
      <p:bldP spid="30" grpId="0" animBg="1"/>
      <p:bldP spid="33" grpId="0" animBg="1"/>
      <p:bldP spid="34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技术研发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381000" y="838200"/>
            <a:ext cx="822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marL="527050" lvl="1" indent="-487363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新型存储</a:t>
            </a:r>
            <a:r>
              <a:rPr lang="zh-CN" altLang="en-US" sz="2800" dirty="0" smtClean="0">
                <a:latin typeface="方正黑体简体"/>
                <a:ea typeface="微软雅黑" pitchFamily="34" charset="-122"/>
                <a:cs typeface="方正黑体简体"/>
              </a:rPr>
              <a:t>（云存储管理平台）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057400"/>
            <a:ext cx="609600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矩形 37"/>
          <p:cNvSpPr>
            <a:spLocks noChangeArrowheads="1"/>
          </p:cNvSpPr>
          <p:nvPr/>
        </p:nvSpPr>
        <p:spPr bwMode="auto">
          <a:xfrm>
            <a:off x="457200" y="2590800"/>
            <a:ext cx="2448272" cy="170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1813" lvl="3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分布式基础架构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531813" lvl="3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分布式索引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531813" lvl="3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分布式调度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531813" lvl="3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分布式计算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技术研发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381000" y="838200"/>
            <a:ext cx="822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marL="527050" lvl="1" indent="-487363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新型阅读体验（沉浸式阅读技术与平台）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图片 4"/>
          <p:cNvPicPr>
            <a:picLocks noChangeArrowheads="1"/>
          </p:cNvPicPr>
          <p:nvPr/>
        </p:nvPicPr>
        <p:blipFill>
          <a:blip r:embed="rId2" cstate="print"/>
          <a:srcRect l="-130" t="-513" r="-66" b="-674"/>
          <a:stretch>
            <a:fillRect/>
          </a:stretch>
        </p:blipFill>
        <p:spPr bwMode="auto">
          <a:xfrm>
            <a:off x="5286380" y="5166733"/>
            <a:ext cx="3459189" cy="1571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矩形 4"/>
          <p:cNvSpPr>
            <a:spLocks noChangeArrowheads="1"/>
          </p:cNvSpPr>
          <p:nvPr/>
        </p:nvSpPr>
        <p:spPr bwMode="auto">
          <a:xfrm>
            <a:off x="595282" y="1524000"/>
            <a:ext cx="4357718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31813" lvl="3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3D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数字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图书资源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展示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检索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531813" lvl="3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图书跨媒体资源融合阅读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531813" lvl="3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基于语音识别的阅读交互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531813" lvl="3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基于人脸识别的个性化服务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531813" lvl="3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基于模板匹配的手势识别</a:t>
            </a:r>
            <a:endParaRPr lang="zh-CN" altLang="en-US" sz="18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7014002" y="6173135"/>
            <a:ext cx="1593821" cy="608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188261"/>
            <a:ext cx="4008330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809147"/>
            <a:ext cx="4092455" cy="3214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技术研发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381000" y="838200"/>
            <a:ext cx="822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marL="527050" lvl="1" indent="-487363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kern="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工作会议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85800" y="1447800"/>
            <a:ext cx="7620000" cy="406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2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2009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19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日第一次技术研讨会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799" y="1828800"/>
            <a:ext cx="322614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矩形 38"/>
          <p:cNvSpPr/>
          <p:nvPr/>
        </p:nvSpPr>
        <p:spPr>
          <a:xfrm>
            <a:off x="685800" y="4091650"/>
            <a:ext cx="7620000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2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800" dirty="0" smtClean="0"/>
              <a:t>2011</a:t>
            </a:r>
            <a:r>
              <a:rPr lang="zh-CN" altLang="en-US" sz="1800" dirty="0" smtClean="0"/>
              <a:t>年</a:t>
            </a:r>
            <a:r>
              <a:rPr lang="en-US" altLang="zh-CN" sz="1800" dirty="0" smtClean="0"/>
              <a:t>4</a:t>
            </a:r>
            <a:r>
              <a:rPr lang="zh-CN" altLang="en-US" sz="1800" dirty="0" smtClean="0"/>
              <a:t>月</a:t>
            </a:r>
            <a:r>
              <a:rPr lang="en-US" altLang="zh-CN" sz="1800" dirty="0" smtClean="0"/>
              <a:t>30</a:t>
            </a:r>
            <a:r>
              <a:rPr lang="zh-CN" altLang="en-US" sz="1800" dirty="0" smtClean="0"/>
              <a:t>日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第二次技术研讨会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5303" y="1828800"/>
            <a:ext cx="322614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4495800"/>
            <a:ext cx="325136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5225" y="4484225"/>
            <a:ext cx="325136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534180"/>
            <a:ext cx="2709473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技术研发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381000" y="838200"/>
            <a:ext cx="822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marL="527050" lvl="1" indent="-487363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kern="0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工作会议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19200" y="3134380"/>
            <a:ext cx="28956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北京大学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zh-CN" sz="1400" dirty="0" smtClean="0">
                <a:latin typeface="微软雅黑" pitchFamily="34" charset="-122"/>
                <a:ea typeface="微软雅黑" pitchFamily="34" charset="-122"/>
              </a:rPr>
              <a:t>海量多媒体信息的知识组织与导航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4038600"/>
            <a:ext cx="2709473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矩形 10"/>
          <p:cNvSpPr/>
          <p:nvPr/>
        </p:nvSpPr>
        <p:spPr>
          <a:xfrm>
            <a:off x="1752600" y="5791200"/>
            <a:ext cx="21336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北京航空航天大学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航空虚拟图书馆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4038600"/>
            <a:ext cx="1195804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矩形 12"/>
          <p:cNvSpPr/>
          <p:nvPr/>
        </p:nvSpPr>
        <p:spPr>
          <a:xfrm>
            <a:off x="4343400" y="5791200"/>
            <a:ext cx="1800000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浙江中医药大学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中医药信息服务系统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534180"/>
            <a:ext cx="1195804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矩形 14"/>
          <p:cNvSpPr/>
          <p:nvPr/>
        </p:nvSpPr>
        <p:spPr>
          <a:xfrm>
            <a:off x="4267200" y="3134380"/>
            <a:ext cx="20574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清华大学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数字图书馆社区化服务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8" name="Picture 3" descr="E:\2011-03-31_工程院工作汇报\DSC_0932.JPG"/>
          <p:cNvPicPr>
            <a:picLocks noChangeAspect="1" noChangeArrowheads="1"/>
          </p:cNvPicPr>
          <p:nvPr/>
        </p:nvPicPr>
        <p:blipFill>
          <a:blip r:embed="rId6" cstate="print"/>
          <a:srcRect t="7003" r="13953"/>
          <a:stretch>
            <a:fillRect/>
          </a:stretch>
        </p:blipFill>
        <p:spPr bwMode="auto">
          <a:xfrm rot="16200000">
            <a:off x="6560895" y="3192705"/>
            <a:ext cx="1828800" cy="1386990"/>
          </a:xfrm>
          <a:prstGeom prst="rect">
            <a:avLst/>
          </a:prstGeom>
          <a:noFill/>
        </p:spPr>
      </p:pic>
      <p:sp>
        <p:nvSpPr>
          <p:cNvPr id="19" name="矩形 18"/>
          <p:cNvSpPr/>
          <p:nvPr/>
        </p:nvSpPr>
        <p:spPr>
          <a:xfrm>
            <a:off x="6705600" y="4800600"/>
            <a:ext cx="1503244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潘院士指导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23850" y="2205038"/>
            <a:ext cx="2519363" cy="18002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方正综艺_GBK" pitchFamily="65" charset="-122"/>
                <a:ea typeface="方正综艺_GBK" pitchFamily="65" charset="-122"/>
              </a:rPr>
              <a:t>6</a:t>
            </a:r>
            <a:endParaRPr lang="zh-CN" altLang="en-US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方正综艺_GBK" pitchFamily="65" charset="-122"/>
              <a:ea typeface="方正综艺_GBK" pitchFamily="65" charset="-122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70175" y="2205038"/>
            <a:ext cx="6189663" cy="1800225"/>
          </a:xfrm>
          <a:prstGeom prst="rect">
            <a:avLst/>
          </a:prstGeom>
          <a:solidFill>
            <a:srgbClr val="AB134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 sz="180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3200400" y="2438400"/>
            <a:ext cx="5181600" cy="11906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4000" dirty="0" smtClean="0">
                <a:solidFill>
                  <a:schemeClr val="bg1"/>
                </a:solidFill>
                <a:latin typeface="方正大黑_GBK" pitchFamily="65" charset="-122"/>
                <a:ea typeface="方正大黑_GBK" pitchFamily="65" charset="-122"/>
              </a:rPr>
              <a:t>对外合作与交流</a:t>
            </a:r>
            <a:endParaRPr lang="zh-CN" altLang="en-US" sz="4000" dirty="0">
              <a:solidFill>
                <a:schemeClr val="bg1"/>
              </a:solidFill>
              <a:latin typeface="方正大黑_GBK" pitchFamily="65" charset="-122"/>
              <a:ea typeface="方正大黑_GBK" pitchFamily="65" charset="-122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27</a:t>
            </a:fld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xmlns="" val="122345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28</a:t>
            </a:fld>
            <a:endParaRPr lang="en-US" altLang="zh-CN" dirty="0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对外合作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685800" y="914400"/>
          <a:ext cx="8077201" cy="5257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9418"/>
                <a:gridCol w="2206782"/>
                <a:gridCol w="4191001"/>
              </a:tblGrid>
              <a:tr h="61052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合作单位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合作形式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合作进展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169716"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Internet</a:t>
                      </a:r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lang="en-US" altLang="zh-CN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Archive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资源、设备、标准制定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5</a:t>
                      </a:r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批次</a:t>
                      </a:r>
                      <a:r>
                        <a:rPr lang="en-US" altLang="zh-CN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1662</a:t>
                      </a:r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箱</a:t>
                      </a:r>
                      <a:endParaRPr lang="en-US" altLang="zh-CN" sz="2000" dirty="0" smtClean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l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英文图书运抵</a:t>
                      </a:r>
                      <a:endParaRPr lang="en-US" altLang="zh-CN" sz="2000" dirty="0" smtClean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l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深圳</a:t>
                      </a:r>
                      <a:r>
                        <a:rPr lang="en-US" altLang="zh-CN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23</a:t>
                      </a:r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台</a:t>
                      </a:r>
                      <a:endParaRPr lang="en-US" altLang="zh-CN" sz="2000" dirty="0" smtClean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l"/>
                      <a:r>
                        <a:rPr lang="en-US" altLang="zh-CN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Scribe</a:t>
                      </a:r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扫描仪</a:t>
                      </a:r>
                      <a:endParaRPr lang="en-US" altLang="zh-CN" sz="2000" dirty="0" smtClean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l"/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技术培训</a:t>
                      </a:r>
                      <a:endParaRPr lang="en-US" altLang="zh-CN" sz="2000" dirty="0" smtClean="0"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l"/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</a:tr>
              <a:tr h="15497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哥伦比亚大学图书馆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资源共建共享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民国文献</a:t>
                      </a:r>
                      <a:endParaRPr lang="en-US" altLang="zh-CN" sz="2000" kern="1200" dirty="0" smtClean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民国人物口述历史</a:t>
                      </a:r>
                      <a:endParaRPr lang="en-US" altLang="zh-CN" sz="2000" kern="1200" dirty="0" smtClean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海外研究中国史料</a:t>
                      </a:r>
                      <a:r>
                        <a:rPr lang="zh-CN" altLang="ja-JP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</a:tr>
              <a:tr h="92776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国家图书馆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资源共建共享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5000</a:t>
                      </a:r>
                      <a:r>
                        <a:rPr lang="zh-CN" altLang="en-US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册高校范围未收藏的民国图书数字化</a:t>
                      </a:r>
                      <a:r>
                        <a:rPr lang="zh-CN" altLang="ja-JP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 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22632">
            <a:off x="6582815" y="1453973"/>
            <a:ext cx="1895879" cy="2128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911898" y="3733800"/>
            <a:ext cx="1828800" cy="144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23850" y="2205038"/>
            <a:ext cx="2519363" cy="18002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方正综艺_GBK" pitchFamily="65" charset="-122"/>
                <a:ea typeface="方正综艺_GBK" pitchFamily="65" charset="-122"/>
              </a:rPr>
              <a:t>7</a:t>
            </a:r>
            <a:endParaRPr lang="zh-CN" altLang="en-US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方正综艺_GBK" pitchFamily="65" charset="-122"/>
              <a:ea typeface="方正综艺_GBK" pitchFamily="65" charset="-122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70175" y="2205038"/>
            <a:ext cx="6189663" cy="1800225"/>
          </a:xfrm>
          <a:prstGeom prst="rect">
            <a:avLst/>
          </a:prstGeom>
          <a:solidFill>
            <a:srgbClr val="AB134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 sz="180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3200400" y="2438400"/>
            <a:ext cx="5181600" cy="11906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4000" dirty="0" smtClean="0">
                <a:solidFill>
                  <a:schemeClr val="bg1"/>
                </a:solidFill>
                <a:latin typeface="方正大黑_GBK" pitchFamily="65" charset="-122"/>
                <a:ea typeface="方正大黑_GBK" pitchFamily="65" charset="-122"/>
              </a:rPr>
              <a:t>经费使用情况</a:t>
            </a:r>
            <a:endParaRPr lang="zh-CN" altLang="en-US" sz="4000" dirty="0">
              <a:solidFill>
                <a:schemeClr val="bg1"/>
              </a:solidFill>
              <a:latin typeface="方正大黑_GBK" pitchFamily="65" charset="-122"/>
              <a:ea typeface="方正大黑_GBK" pitchFamily="65" charset="-122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29</a:t>
            </a:fld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xmlns="" val="122345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23850" y="2205038"/>
            <a:ext cx="2519363" cy="18002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方正综艺_GBK" pitchFamily="65" charset="-122"/>
                <a:ea typeface="方正综艺_GBK" pitchFamily="65" charset="-122"/>
              </a:rPr>
              <a:t>1</a:t>
            </a:r>
            <a:endParaRPr lang="zh-CN" altLang="en-US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方正综艺_GBK" pitchFamily="65" charset="-122"/>
              <a:ea typeface="方正综艺_GBK" pitchFamily="65" charset="-122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70175" y="2205038"/>
            <a:ext cx="6189663" cy="1800225"/>
          </a:xfrm>
          <a:prstGeom prst="rect">
            <a:avLst/>
          </a:prstGeom>
          <a:solidFill>
            <a:srgbClr val="AB134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 sz="180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3200400" y="2438400"/>
            <a:ext cx="5181600" cy="11906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4000" dirty="0" smtClean="0">
                <a:solidFill>
                  <a:schemeClr val="bg1"/>
                </a:solidFill>
                <a:latin typeface="方正大黑_GBK" pitchFamily="65" charset="-122"/>
                <a:ea typeface="方正大黑_GBK" pitchFamily="65" charset="-122"/>
              </a:rPr>
              <a:t>回顾</a:t>
            </a:r>
            <a:endParaRPr lang="zh-CN" altLang="en-US" sz="4000" dirty="0">
              <a:solidFill>
                <a:schemeClr val="bg1"/>
              </a:solidFill>
              <a:latin typeface="方正大黑_GBK" pitchFamily="65" charset="-122"/>
              <a:ea typeface="方正大黑_GBK" pitchFamily="65" charset="-122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3</a:t>
            </a:fld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xmlns="" val="122345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30</a:t>
            </a:fld>
            <a:endParaRPr lang="en-US" altLang="zh-CN" dirty="0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228600"/>
            <a:ext cx="23622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经费使用情况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0760542"/>
              </p:ext>
            </p:extLst>
          </p:nvPr>
        </p:nvGraphicFramePr>
        <p:xfrm>
          <a:off x="838200" y="2209800"/>
          <a:ext cx="7010400" cy="3962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89690"/>
                <a:gridCol w="262071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项目名称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支出数额</a:t>
                      </a:r>
                      <a:r>
                        <a:rPr lang="en-US" altLang="zh-CN" sz="20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(</a:t>
                      </a:r>
                      <a:r>
                        <a:rPr lang="zh-CN" altLang="en-US" sz="20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元</a:t>
                      </a:r>
                      <a:r>
                        <a:rPr lang="en-US" altLang="zh-CN" sz="2000" b="1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)</a:t>
                      </a:r>
                      <a:endParaRPr lang="zh-CN" altLang="en-US" sz="2000" b="1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标准规范建设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16,3729.60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数字资源建设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2709,0778.69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服务体系建设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168,5546.65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对外交流与合作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61,6363.21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技术研发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1406,3323.62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数字化技术支撑环境建设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1089,2628.40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工程建设其他费用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562,1825.72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预备费 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255,3806.80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 smtClean="0">
                          <a:latin typeface="微软雅黑" pitchFamily="34" charset="-122"/>
                          <a:ea typeface="微软雅黑" pitchFamily="34" charset="-122"/>
                        </a:rPr>
                        <a:t>合计</a:t>
                      </a:r>
                      <a:endParaRPr lang="zh-CN" altLang="en-US" sz="20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kern="1200" dirty="0" smtClean="0">
                          <a:solidFill>
                            <a:schemeClr val="tx1"/>
                          </a:solidFill>
                          <a:latin typeface="微软雅黑" pitchFamily="34" charset="-122"/>
                          <a:ea typeface="微软雅黑" pitchFamily="34" charset="-122"/>
                          <a:cs typeface="+mn-cs"/>
                        </a:rPr>
                        <a:t>6268,8002.69</a:t>
                      </a:r>
                      <a:endParaRPr lang="zh-CN" altLang="en-US" sz="2000" kern="1200" dirty="0">
                        <a:solidFill>
                          <a:schemeClr val="tx1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228600" y="762000"/>
            <a:ext cx="838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7050" lvl="1" indent="-487363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使用和外拨共计</a:t>
            </a:r>
            <a:r>
              <a:rPr lang="en-US" altLang="ja-JP" sz="2800" dirty="0" smtClean="0">
                <a:latin typeface="微软雅黑" pitchFamily="34" charset="-122"/>
                <a:ea typeface="微软雅黑" pitchFamily="34" charset="-122"/>
              </a:rPr>
              <a:t>6200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余万元，占项目总经费</a:t>
            </a:r>
            <a:r>
              <a:rPr lang="en-US" altLang="ja-JP" sz="2800" dirty="0" smtClean="0">
                <a:latin typeface="微软雅黑" pitchFamily="34" charset="-122"/>
                <a:ea typeface="微软雅黑" pitchFamily="34" charset="-122"/>
              </a:rPr>
              <a:t>41.8%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2800" dirty="0" smtClean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23850" y="2205038"/>
            <a:ext cx="2519363" cy="18002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zh-CN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方正综艺_GBK" pitchFamily="65" charset="-122"/>
                <a:ea typeface="方正综艺_GBK" pitchFamily="65" charset="-122"/>
              </a:rPr>
              <a:t>8</a:t>
            </a:r>
            <a:endParaRPr lang="zh-CN" altLang="en-US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方正综艺_GBK" pitchFamily="65" charset="-122"/>
              <a:ea typeface="方正综艺_GBK" pitchFamily="65" charset="-122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70175" y="2205038"/>
            <a:ext cx="6189663" cy="1800225"/>
          </a:xfrm>
          <a:prstGeom prst="rect">
            <a:avLst/>
          </a:prstGeom>
          <a:solidFill>
            <a:srgbClr val="AB134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en-US" sz="180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3200400" y="2438400"/>
            <a:ext cx="5181600" cy="11906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4000" dirty="0" smtClean="0">
                <a:solidFill>
                  <a:schemeClr val="bg1"/>
                </a:solidFill>
                <a:latin typeface="方正大黑_GBK" pitchFamily="65" charset="-122"/>
                <a:ea typeface="方正大黑_GBK" pitchFamily="65" charset="-122"/>
              </a:rPr>
              <a:t>下阶段主要任务</a:t>
            </a:r>
            <a:endParaRPr lang="zh-CN" altLang="en-US" sz="4000" dirty="0">
              <a:solidFill>
                <a:schemeClr val="bg1"/>
              </a:solidFill>
              <a:latin typeface="方正大黑_GBK" pitchFamily="65" charset="-122"/>
              <a:ea typeface="方正大黑_GBK" pitchFamily="65" charset="-122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31</a:t>
            </a:fld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xmlns="" val="122345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32</a:t>
            </a:fld>
            <a:endParaRPr lang="en-US" altLang="zh-CN" dirty="0" smtClean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762000" y="914400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marL="527050" lvl="1" indent="-487363" algn="l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对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CADAL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项目的认识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  <a:p>
            <a:pPr marL="984250" lvl="2" indent="-487363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教育部（领导）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  <a:p>
            <a:pPr marL="984250" lvl="2" indent="-487363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CADAL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管理中心（组织、协调）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  <a:p>
            <a:pPr marL="984250" lvl="2" indent="-487363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参建馆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620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结束语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Rectangle 2"/>
          <p:cNvSpPr>
            <a:spLocks/>
          </p:cNvSpPr>
          <p:nvPr/>
        </p:nvSpPr>
        <p:spPr bwMode="auto">
          <a:xfrm>
            <a:off x="762000" y="3505200"/>
            <a:ext cx="7848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marL="527050" lvl="1" indent="-487363" algn="l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本次工作会议的宗旨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:  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充分听取意见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  <a:p>
            <a:pPr marL="527050" lvl="1" indent="-487363" algn="l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参建馆的支持是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CADAL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二期能否成功的关键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  <a:p>
            <a:pPr marL="527050" lvl="1" indent="-487363" algn="l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项目到了攻坚关头</a:t>
            </a: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.  </a:t>
            </a:r>
            <a:endParaRPr lang="en-US" altLang="zh-CN" sz="2800" b="1" dirty="0" smtClean="0">
              <a:latin typeface="微软雅黑" pitchFamily="34" charset="-122"/>
              <a:ea typeface="微软雅黑" pitchFamily="34" charset="-122"/>
            </a:endParaRPr>
          </a:p>
          <a:p>
            <a:pPr marL="527050" lvl="1" indent="-487363" algn="l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办法总比困难多。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294903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33</a:t>
            </a:fld>
            <a:endParaRPr lang="en-US" altLang="zh-CN" dirty="0" smtClean="0"/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762000" y="838200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marL="527050" lvl="1" indent="-487363" algn="l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下阶段主要工作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620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结束语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914400" y="1600200"/>
            <a:ext cx="7620000" cy="990600"/>
            <a:chOff x="914400" y="1524000"/>
            <a:chExt cx="7620000" cy="990600"/>
          </a:xfrm>
        </p:grpSpPr>
        <p:sp>
          <p:nvSpPr>
            <p:cNvPr id="21" name="圆角矩形 20"/>
            <p:cNvSpPr/>
            <p:nvPr/>
          </p:nvSpPr>
          <p:spPr bwMode="auto">
            <a:xfrm>
              <a:off x="914400" y="1524000"/>
              <a:ext cx="2971800" cy="990600"/>
            </a:xfrm>
            <a:prstGeom prst="roundRect">
              <a:avLst>
                <a:gd name="adj" fmla="val 8745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6000" tIns="36000" rIns="36000" bIns="36000" anchor="ctr"/>
            <a:lstStyle/>
            <a:p>
              <a:pPr>
                <a:lnSpc>
                  <a:spcPct val="125000"/>
                </a:lnSpc>
                <a:defRPr/>
              </a:pPr>
              <a:endParaRPr lang="zh-CN" altLang="en-US" sz="16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圆角矩形 7"/>
            <p:cNvSpPr/>
            <p:nvPr/>
          </p:nvSpPr>
          <p:spPr bwMode="auto">
            <a:xfrm>
              <a:off x="3429000" y="1524000"/>
              <a:ext cx="5105400" cy="990600"/>
            </a:xfrm>
            <a:prstGeom prst="roundRect">
              <a:avLst>
                <a:gd name="adj" fmla="val 8745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tIns="36000" rIns="36000" bIns="36000" anchor="ctr"/>
            <a:lstStyle/>
            <a:p>
              <a:pPr>
                <a:lnSpc>
                  <a:spcPct val="125000"/>
                </a:lnSpc>
                <a:defRPr/>
              </a:pPr>
              <a:r>
                <a:rPr lang="en-US" altLang="zh-TW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r>
                <a:rPr lang="zh-CN" altLang="en-US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、资源建设，按计划完成任务。</a:t>
              </a:r>
              <a:endParaRPr lang="en-US" altLang="zh-CN" sz="16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  <a:defRPr/>
              </a:pPr>
              <a:r>
                <a:rPr lang="en-US" altLang="zh-CN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CN" altLang="en-US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、技术研发尽快用于项目中。</a:t>
              </a:r>
              <a:endParaRPr lang="zh-CN" altLang="en-US" sz="16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矩形 32"/>
            <p:cNvSpPr>
              <a:spLocks noChangeArrowheads="1"/>
            </p:cNvSpPr>
            <p:nvPr/>
          </p:nvSpPr>
          <p:spPr bwMode="auto">
            <a:xfrm>
              <a:off x="990600" y="1828800"/>
              <a:ext cx="2438400" cy="42473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0" hangingPunct="0">
                <a:lnSpc>
                  <a:spcPct val="90000"/>
                </a:lnSpc>
                <a:buClr>
                  <a:srgbClr val="009900"/>
                </a:buClr>
                <a:buFont typeface="Wingdings" pitchFamily="2" charset="2"/>
                <a:buChar char="n"/>
                <a:defRPr/>
              </a:pPr>
              <a:r>
                <a:rPr lang="zh-CN" altLang="en-US" kern="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+mj-cs"/>
                </a:rPr>
                <a:t>   确保进度</a:t>
              </a:r>
              <a:endParaRPr lang="zh-CN" altLang="en-US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14400" y="2667000"/>
            <a:ext cx="7620000" cy="990600"/>
            <a:chOff x="914400" y="2590800"/>
            <a:chExt cx="7620000" cy="990600"/>
          </a:xfrm>
        </p:grpSpPr>
        <p:sp>
          <p:nvSpPr>
            <p:cNvPr id="22" name="圆角矩形 21"/>
            <p:cNvSpPr/>
            <p:nvPr/>
          </p:nvSpPr>
          <p:spPr bwMode="auto">
            <a:xfrm>
              <a:off x="914400" y="2590800"/>
              <a:ext cx="2819400" cy="990600"/>
            </a:xfrm>
            <a:prstGeom prst="roundRect">
              <a:avLst>
                <a:gd name="adj" fmla="val 8745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6000" tIns="36000" rIns="36000" bIns="36000" anchor="ctr"/>
            <a:lstStyle/>
            <a:p>
              <a:pPr>
                <a:lnSpc>
                  <a:spcPct val="125000"/>
                </a:lnSpc>
                <a:defRPr/>
              </a:pPr>
              <a:endParaRPr lang="zh-CN" altLang="en-US" sz="16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圆角矩形 11"/>
            <p:cNvSpPr/>
            <p:nvPr/>
          </p:nvSpPr>
          <p:spPr bwMode="auto">
            <a:xfrm>
              <a:off x="3429000" y="2590800"/>
              <a:ext cx="5105400" cy="990600"/>
            </a:xfrm>
            <a:prstGeom prst="roundRect">
              <a:avLst>
                <a:gd name="adj" fmla="val 8745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tIns="36000" rIns="36000" bIns="36000" anchor="ctr"/>
            <a:lstStyle/>
            <a:p>
              <a:pPr>
                <a:lnSpc>
                  <a:spcPct val="125000"/>
                </a:lnSpc>
                <a:defRPr/>
              </a:pPr>
              <a:r>
                <a:rPr lang="en-US" altLang="zh-TW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r>
                <a:rPr lang="zh-CN" altLang="en-US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、把握好扫描过程中质量检查关。</a:t>
              </a:r>
              <a:endParaRPr lang="en-US" altLang="zh-CN" sz="16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  <a:defRPr/>
              </a:pPr>
              <a:r>
                <a:rPr lang="en-US" altLang="zh-CN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CN" altLang="en-US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、认真落实资源建设中后处理工作。</a:t>
              </a:r>
              <a:endParaRPr lang="en-US" altLang="zh-CN" sz="16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  <a:defRPr/>
              </a:pPr>
              <a:r>
                <a:rPr lang="en-US" altLang="zh-CN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r>
                <a:rPr lang="zh-CN" altLang="en-US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、按照项目需求，进一步完善资源的选取工作。</a:t>
              </a:r>
              <a:endParaRPr lang="zh-CN" altLang="en-US" sz="16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" name="矩形 32"/>
            <p:cNvSpPr>
              <a:spLocks noChangeArrowheads="1"/>
            </p:cNvSpPr>
            <p:nvPr/>
          </p:nvSpPr>
          <p:spPr bwMode="auto">
            <a:xfrm>
              <a:off x="990600" y="2928068"/>
              <a:ext cx="2133600" cy="42473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0" hangingPunct="0">
                <a:lnSpc>
                  <a:spcPct val="90000"/>
                </a:lnSpc>
                <a:buClr>
                  <a:srgbClr val="009900"/>
                </a:buClr>
                <a:buFont typeface="Wingdings" pitchFamily="2" charset="2"/>
                <a:buChar char="n"/>
                <a:defRPr/>
              </a:pPr>
              <a:r>
                <a:rPr lang="zh-CN" altLang="en-US" kern="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+mj-cs"/>
                </a:rPr>
                <a:t>   保证质量</a:t>
              </a:r>
              <a:endParaRPr lang="zh-CN" altLang="en-US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14400" y="3733800"/>
            <a:ext cx="7620000" cy="1219200"/>
            <a:chOff x="914400" y="3657600"/>
            <a:chExt cx="7620000" cy="1219200"/>
          </a:xfrm>
        </p:grpSpPr>
        <p:sp>
          <p:nvSpPr>
            <p:cNvPr id="23" name="圆角矩形 22"/>
            <p:cNvSpPr/>
            <p:nvPr/>
          </p:nvSpPr>
          <p:spPr bwMode="auto">
            <a:xfrm>
              <a:off x="914400" y="3657600"/>
              <a:ext cx="2819400" cy="1219200"/>
            </a:xfrm>
            <a:prstGeom prst="roundRect">
              <a:avLst>
                <a:gd name="adj" fmla="val 8745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6000" tIns="36000" rIns="36000" bIns="36000" anchor="ctr"/>
            <a:lstStyle/>
            <a:p>
              <a:pPr>
                <a:lnSpc>
                  <a:spcPct val="125000"/>
                </a:lnSpc>
                <a:defRPr/>
              </a:pPr>
              <a:endParaRPr lang="zh-CN" altLang="en-US" sz="16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圆角矩形 12"/>
            <p:cNvSpPr/>
            <p:nvPr/>
          </p:nvSpPr>
          <p:spPr bwMode="auto">
            <a:xfrm>
              <a:off x="3429000" y="3657600"/>
              <a:ext cx="5105400" cy="1219200"/>
            </a:xfrm>
            <a:prstGeom prst="roundRect">
              <a:avLst>
                <a:gd name="adj" fmla="val 8745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tIns="36000" rIns="36000" bIns="36000" anchor="ctr"/>
            <a:lstStyle/>
            <a:p>
              <a:pPr>
                <a:lnSpc>
                  <a:spcPct val="125000"/>
                </a:lnSpc>
                <a:defRPr/>
              </a:pPr>
              <a:r>
                <a:rPr lang="en-US" altLang="zh-TW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r>
                <a:rPr lang="zh-CN" altLang="en-US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、尽可能扩大工作面，争取实现为全国高校开放服务。</a:t>
              </a:r>
              <a:endParaRPr lang="en-US" altLang="zh-CN" sz="16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  <a:defRPr/>
              </a:pPr>
              <a:r>
                <a:rPr lang="en-US" altLang="zh-CN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CN" altLang="en-US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、认真处理好服务过程中所出现的各种可能。</a:t>
              </a:r>
              <a:endParaRPr lang="en-US" altLang="zh-CN" sz="16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  <a:defRPr/>
              </a:pPr>
              <a:r>
                <a:rPr lang="en-US" altLang="zh-CN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r>
                <a:rPr lang="zh-CN" altLang="en-US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、进一步完善服务机制，发挥好数据中心，服务中心</a:t>
              </a:r>
              <a:endParaRPr lang="en-US" altLang="zh-CN" sz="16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  <a:defRPr/>
              </a:pPr>
              <a:r>
                <a:rPr lang="en-US" altLang="zh-CN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      </a:t>
              </a:r>
              <a:r>
                <a:rPr lang="zh-CN" altLang="en-US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及各种作用。</a:t>
              </a:r>
              <a:endParaRPr lang="zh-CN" altLang="en-US" sz="16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矩形 32"/>
            <p:cNvSpPr>
              <a:spLocks noChangeArrowheads="1"/>
            </p:cNvSpPr>
            <p:nvPr/>
          </p:nvSpPr>
          <p:spPr bwMode="auto">
            <a:xfrm>
              <a:off x="990600" y="4071068"/>
              <a:ext cx="2133600" cy="42473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0" hangingPunct="0">
                <a:lnSpc>
                  <a:spcPct val="90000"/>
                </a:lnSpc>
                <a:buClr>
                  <a:srgbClr val="009900"/>
                </a:buClr>
                <a:buFont typeface="Wingdings" pitchFamily="2" charset="2"/>
                <a:buChar char="n"/>
                <a:defRPr/>
              </a:pPr>
              <a:r>
                <a:rPr lang="zh-CN" altLang="en-US" kern="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+mj-cs"/>
                </a:rPr>
                <a:t>   加强服务</a:t>
              </a:r>
              <a:endParaRPr lang="zh-CN" altLang="en-US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14400" y="5029200"/>
            <a:ext cx="7620000" cy="1219200"/>
            <a:chOff x="914400" y="4953000"/>
            <a:chExt cx="7620000" cy="1219200"/>
          </a:xfrm>
        </p:grpSpPr>
        <p:sp>
          <p:nvSpPr>
            <p:cNvPr id="24" name="圆角矩形 23"/>
            <p:cNvSpPr/>
            <p:nvPr/>
          </p:nvSpPr>
          <p:spPr bwMode="auto">
            <a:xfrm>
              <a:off x="914400" y="4953000"/>
              <a:ext cx="2819400" cy="1219200"/>
            </a:xfrm>
            <a:prstGeom prst="roundRect">
              <a:avLst>
                <a:gd name="adj" fmla="val 8745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6000" tIns="36000" rIns="36000" bIns="36000" anchor="ctr"/>
            <a:lstStyle/>
            <a:p>
              <a:pPr>
                <a:lnSpc>
                  <a:spcPct val="125000"/>
                </a:lnSpc>
                <a:defRPr/>
              </a:pPr>
              <a:endParaRPr lang="zh-CN" altLang="en-US" sz="16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圆角矩形 13"/>
            <p:cNvSpPr/>
            <p:nvPr/>
          </p:nvSpPr>
          <p:spPr bwMode="auto">
            <a:xfrm>
              <a:off x="3429000" y="4953000"/>
              <a:ext cx="5105400" cy="1219200"/>
            </a:xfrm>
            <a:prstGeom prst="roundRect">
              <a:avLst>
                <a:gd name="adj" fmla="val 8745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tIns="36000" rIns="36000" bIns="36000" anchor="ctr"/>
            <a:lstStyle/>
            <a:p>
              <a:pPr>
                <a:lnSpc>
                  <a:spcPct val="125000"/>
                </a:lnSpc>
                <a:defRPr/>
              </a:pPr>
              <a:r>
                <a:rPr lang="en-US" altLang="zh-TW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r>
                <a:rPr lang="zh-CN" altLang="en-US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、尽可能发挥管理平台的作用。</a:t>
              </a:r>
              <a:endParaRPr lang="en-US" altLang="zh-CN" sz="16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  <a:defRPr/>
              </a:pPr>
              <a:r>
                <a:rPr lang="en-US" altLang="zh-CN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CN" altLang="en-US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、各合作单位和管理中心各职能部门及时反馈项目进</a:t>
              </a:r>
              <a:endParaRPr lang="en-US" altLang="zh-CN" sz="16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  <a:defRPr/>
              </a:pPr>
              <a:r>
                <a:rPr lang="en-US" altLang="zh-CN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      </a:t>
              </a:r>
              <a:r>
                <a:rPr lang="zh-CN" altLang="en-US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展动态，强化信息沟通与交流。</a:t>
              </a:r>
              <a:endParaRPr lang="en-US" altLang="zh-CN" sz="16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  <a:defRPr/>
              </a:pPr>
              <a:r>
                <a:rPr lang="en-US" altLang="zh-CN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r>
                <a:rPr lang="zh-CN" altLang="en-US" sz="1600" dirty="0" smtClean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、加强培训工作。</a:t>
              </a:r>
              <a:endParaRPr lang="zh-CN" altLang="en-US" sz="16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矩形 32"/>
            <p:cNvSpPr>
              <a:spLocks noChangeArrowheads="1"/>
            </p:cNvSpPr>
            <p:nvPr/>
          </p:nvSpPr>
          <p:spPr bwMode="auto">
            <a:xfrm>
              <a:off x="990600" y="5257800"/>
              <a:ext cx="2667000" cy="42473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0" hangingPunct="0">
                <a:lnSpc>
                  <a:spcPct val="90000"/>
                </a:lnSpc>
                <a:buClr>
                  <a:srgbClr val="009900"/>
                </a:buClr>
                <a:buFont typeface="Wingdings" pitchFamily="2" charset="2"/>
                <a:buChar char="n"/>
                <a:defRPr/>
              </a:pPr>
              <a:r>
                <a:rPr lang="zh-CN" altLang="en-US" kern="0" dirty="0" smtClean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  <a:cs typeface="+mj-cs"/>
                </a:rPr>
                <a:t>   加强信息沟通</a:t>
              </a:r>
              <a:endParaRPr lang="zh-CN" altLang="en-US" kern="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8333119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323850" y="2205038"/>
            <a:ext cx="2519363" cy="18002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zh-CN" sz="1800"/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2670175" y="2205038"/>
            <a:ext cx="6189663" cy="1800225"/>
          </a:xfrm>
          <a:prstGeom prst="rect">
            <a:avLst/>
          </a:prstGeom>
          <a:solidFill>
            <a:srgbClr val="AB134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zh-CN" altLang="zh-CN" sz="1800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3200400" y="2438400"/>
            <a:ext cx="5181600" cy="1190625"/>
          </a:xfrm>
        </p:spPr>
        <p:txBody>
          <a:bodyPr/>
          <a:lstStyle/>
          <a:p>
            <a:pPr eaLnBrk="1" hangingPunct="1"/>
            <a:r>
              <a:rPr lang="zh-CN" altLang="en-US" sz="4500" b="1" dirty="0" smtClean="0">
                <a:solidFill>
                  <a:schemeClr val="bg1"/>
                </a:solidFill>
                <a:ea typeface="方正兰亭黑简体" pitchFamily="2" charset="-122"/>
              </a:rPr>
              <a:t>　</a:t>
            </a:r>
            <a:r>
              <a:rPr lang="zh-CN" altLang="en-US" sz="4500" dirty="0" smtClean="0">
                <a:solidFill>
                  <a:schemeClr val="bg1"/>
                </a:solidFill>
                <a:latin typeface="方正黑体_GBK" pitchFamily="65" charset="-122"/>
                <a:ea typeface="方正黑体_GBK" pitchFamily="65" charset="-122"/>
              </a:rPr>
              <a:t>谢谢！</a:t>
            </a:r>
          </a:p>
        </p:txBody>
      </p:sp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5257800" y="3505200"/>
            <a:ext cx="1193800" cy="32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TheSans-Plain" pitchFamily="34" charset="0"/>
              </a:rPr>
              <a:t>Thank you !</a:t>
            </a:r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34</a:t>
            </a:fld>
            <a:endParaRPr lang="en-US" altLang="zh-CN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6"/>
          <p:cNvSpPr>
            <a:spLocks noChangeArrowheads="1"/>
          </p:cNvSpPr>
          <p:nvPr/>
        </p:nvSpPr>
        <p:spPr bwMode="ltGray">
          <a:xfrm>
            <a:off x="5943600" y="4419600"/>
            <a:ext cx="2590800" cy="1828800"/>
          </a:xfrm>
          <a:prstGeom prst="roundRect">
            <a:avLst>
              <a:gd name="adj" fmla="val 2259"/>
            </a:avLst>
          </a:prstGeom>
          <a:solidFill>
            <a:schemeClr val="accent1">
              <a:lumMod val="20000"/>
              <a:lumOff val="80000"/>
              <a:alpha val="80000"/>
            </a:schemeClr>
          </a:solidFill>
          <a:ln w="12700">
            <a:solidFill>
              <a:schemeClr val="bg2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AutoShape 6"/>
          <p:cNvSpPr>
            <a:spLocks noChangeArrowheads="1"/>
          </p:cNvSpPr>
          <p:nvPr/>
        </p:nvSpPr>
        <p:spPr bwMode="ltGray">
          <a:xfrm>
            <a:off x="4648200" y="2743200"/>
            <a:ext cx="2743200" cy="2057400"/>
          </a:xfrm>
          <a:prstGeom prst="roundRect">
            <a:avLst>
              <a:gd name="adj" fmla="val 2259"/>
            </a:avLst>
          </a:prstGeom>
          <a:solidFill>
            <a:schemeClr val="accent1">
              <a:lumMod val="20000"/>
              <a:lumOff val="80000"/>
              <a:alpha val="80000"/>
            </a:schemeClr>
          </a:solidFill>
          <a:ln w="12700">
            <a:solidFill>
              <a:schemeClr val="bg2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" name="AutoShape 6"/>
          <p:cNvSpPr>
            <a:spLocks noChangeArrowheads="1"/>
          </p:cNvSpPr>
          <p:nvPr/>
        </p:nvSpPr>
        <p:spPr bwMode="ltGray">
          <a:xfrm>
            <a:off x="6019800" y="1447800"/>
            <a:ext cx="2590800" cy="1981200"/>
          </a:xfrm>
          <a:prstGeom prst="roundRect">
            <a:avLst>
              <a:gd name="adj" fmla="val 2259"/>
            </a:avLst>
          </a:prstGeom>
          <a:solidFill>
            <a:schemeClr val="accent1">
              <a:lumMod val="20000"/>
              <a:lumOff val="80000"/>
              <a:alpha val="80000"/>
            </a:schemeClr>
          </a:solidFill>
          <a:ln w="12700">
            <a:solidFill>
              <a:schemeClr val="bg2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4</a:t>
            </a:fld>
            <a:endParaRPr lang="en-US" altLang="zh-CN" dirty="0" smtClean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620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回顾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Rectangle 2"/>
          <p:cNvSpPr>
            <a:spLocks/>
          </p:cNvSpPr>
          <p:nvPr/>
        </p:nvSpPr>
        <p:spPr bwMode="auto">
          <a:xfrm>
            <a:off x="609600" y="762000"/>
            <a:ext cx="7543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marL="527050" lvl="1" indent="-487363" algn="l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发展历程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57200" y="1524000"/>
            <a:ext cx="4267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0" lvl="2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2000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年，中美计算机科学家联合发起“中美百万册数字图书馆合作计划”。</a:t>
            </a:r>
          </a:p>
          <a:p>
            <a:pPr marL="984250" lvl="2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2004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月，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CADAL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一期正式立项，同年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月全面启动建设。</a:t>
            </a:r>
          </a:p>
          <a:p>
            <a:pPr marL="984250" lvl="2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2006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月，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CADAL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一期通过教育部组织的验收。</a:t>
            </a:r>
          </a:p>
          <a:p>
            <a:pPr marL="984250" lvl="2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2009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月，教育部同意依托浙江大学的“数字图书馆教育部工程研究中心”立项建设。</a:t>
            </a:r>
          </a:p>
          <a:p>
            <a:pPr marL="984250" lvl="2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2009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月，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CADAL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二期正式立项，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2010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月全面启动建设。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819400"/>
            <a:ext cx="261179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524000"/>
            <a:ext cx="24257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 cstate="print"/>
          <a:srcRect t="8205"/>
          <a:stretch>
            <a:fillRect/>
          </a:stretch>
        </p:blipFill>
        <p:spPr bwMode="auto">
          <a:xfrm>
            <a:off x="6019800" y="4495800"/>
            <a:ext cx="24765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6"/>
          <p:cNvSpPr>
            <a:spLocks noChangeArrowheads="1"/>
          </p:cNvSpPr>
          <p:nvPr/>
        </p:nvSpPr>
        <p:spPr bwMode="ltGray">
          <a:xfrm>
            <a:off x="914400" y="1371600"/>
            <a:ext cx="7010400" cy="4953000"/>
          </a:xfrm>
          <a:prstGeom prst="roundRect">
            <a:avLst>
              <a:gd name="adj" fmla="val 2259"/>
            </a:avLst>
          </a:prstGeom>
          <a:solidFill>
            <a:schemeClr val="accent1">
              <a:lumMod val="20000"/>
              <a:lumOff val="80000"/>
              <a:alpha val="80000"/>
            </a:schemeClr>
          </a:solidFill>
          <a:ln w="12700">
            <a:solidFill>
              <a:schemeClr val="bg2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5</a:t>
            </a:fld>
            <a:endParaRPr lang="en-US" altLang="zh-CN" dirty="0" smtClean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620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回顾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1" y="1447801"/>
            <a:ext cx="3281680" cy="217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810000"/>
            <a:ext cx="3276600" cy="2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676400" y="3657600"/>
            <a:ext cx="48768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2010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月 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CADAL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项目二期启动大会顺利召开</a:t>
            </a:r>
            <a:endParaRPr kumimoji="1"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Rectangle 2"/>
          <p:cNvSpPr>
            <a:spLocks/>
          </p:cNvSpPr>
          <p:nvPr/>
        </p:nvSpPr>
        <p:spPr bwMode="auto">
          <a:xfrm>
            <a:off x="609600" y="762000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marL="527050" lvl="1" indent="-487363" algn="l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CADAL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项目二期启动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799" y="1447800"/>
            <a:ext cx="332769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4038600"/>
            <a:ext cx="332769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6"/>
          <p:cNvSpPr>
            <a:spLocks noChangeArrowheads="1"/>
          </p:cNvSpPr>
          <p:nvPr/>
        </p:nvSpPr>
        <p:spPr bwMode="ltGray">
          <a:xfrm>
            <a:off x="258500" y="3177250"/>
            <a:ext cx="8839200" cy="3564000"/>
          </a:xfrm>
          <a:prstGeom prst="roundRect">
            <a:avLst>
              <a:gd name="adj" fmla="val 2259"/>
            </a:avLst>
          </a:prstGeom>
          <a:solidFill>
            <a:schemeClr val="accent1">
              <a:lumMod val="20000"/>
              <a:lumOff val="80000"/>
              <a:alpha val="80000"/>
            </a:schemeClr>
          </a:solidFill>
          <a:ln w="12700">
            <a:solidFill>
              <a:schemeClr val="bg2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056" name="Picture 8" descr="CADAL项目二期参建单位第五次工作会议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4724400"/>
            <a:ext cx="3090566" cy="2060377"/>
          </a:xfrm>
          <a:prstGeom prst="rect">
            <a:avLst/>
          </a:prstGeom>
          <a:noFill/>
        </p:spPr>
      </p:pic>
      <p:pic>
        <p:nvPicPr>
          <p:cNvPr id="2054" name="Picture 6" descr="会议现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667000"/>
            <a:ext cx="3086100" cy="2057400"/>
          </a:xfrm>
          <a:prstGeom prst="rect">
            <a:avLst/>
          </a:prstGeom>
          <a:noFill/>
        </p:spPr>
      </p:pic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6</a:t>
            </a:fld>
            <a:endParaRPr lang="en-US" altLang="zh-CN" dirty="0" smtClean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620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回顾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52" name="Picture 4" descr="CADAL项目二期第三次工作会议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114800"/>
            <a:ext cx="3048000" cy="2286000"/>
          </a:xfrm>
          <a:prstGeom prst="rect">
            <a:avLst/>
          </a:prstGeom>
          <a:noFill/>
        </p:spPr>
      </p:pic>
      <p:sp>
        <p:nvSpPr>
          <p:cNvPr id="17" name="Rectangle 2"/>
          <p:cNvSpPr>
            <a:spLocks/>
          </p:cNvSpPr>
          <p:nvPr/>
        </p:nvSpPr>
        <p:spPr bwMode="auto">
          <a:xfrm>
            <a:off x="609600" y="609600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marL="527050" lvl="1" indent="-487363" algn="l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en-US" altLang="zh-CN" sz="2800" dirty="0" smtClean="0">
                <a:latin typeface="微软雅黑" pitchFamily="34" charset="-122"/>
                <a:ea typeface="微软雅黑" pitchFamily="34" charset="-122"/>
              </a:rPr>
              <a:t>CADAL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二期历次工作会议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143000" y="1226584"/>
            <a:ext cx="7620000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2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2009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21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日至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22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日在杭州召开第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一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次工作会议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539750" lvl="2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2010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月在三亚学院召开第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二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次工作会议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539750" lvl="2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2010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月召开第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三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次工作会议召开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539750" lvl="2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2010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月召开第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四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次工作会议召开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539750" lvl="2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2011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800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月召开第</a:t>
            </a:r>
            <a:r>
              <a:rPr lang="zh-CN" altLang="en-US" sz="18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五</a:t>
            </a: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次工作会议</a:t>
            </a:r>
            <a:endParaRPr lang="zh-CN" altLang="en-US" dirty="0"/>
          </a:p>
        </p:txBody>
      </p:sp>
      <p:pic>
        <p:nvPicPr>
          <p:cNvPr id="2050" name="Picture 2" descr="CADAL项目二期第二次工作会议在三亚学院召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276600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20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回顾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50" name="Picture 2" descr="合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657600"/>
            <a:ext cx="4572000" cy="25879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2"/>
          <p:cNvSpPr>
            <a:spLocks/>
          </p:cNvSpPr>
          <p:nvPr/>
        </p:nvSpPr>
        <p:spPr bwMode="auto">
          <a:xfrm>
            <a:off x="609600" y="609600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marL="527050" lvl="1" indent="-487363" algn="l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历次工作会议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66800" y="1295400"/>
            <a:ext cx="3962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2" indent="-487363" defTabSz="577850">
              <a:lnSpc>
                <a:spcPct val="125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2010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26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至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27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日，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CADAL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项目二期核心单位馆长工作会议在杭州召开，与会人员就数字资源建设、服务体系、技术支撑环境建设以及设备等具体问题展开了热烈的讨论，提出了很多建设性意见，并达成了广泛的共识。</a:t>
            </a:r>
          </a:p>
        </p:txBody>
      </p:sp>
      <p:pic>
        <p:nvPicPr>
          <p:cNvPr id="2052" name="Picture 4" descr="会议场景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447800"/>
            <a:ext cx="3121572" cy="205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6"/>
          <p:cNvSpPr>
            <a:spLocks noChangeArrowheads="1"/>
          </p:cNvSpPr>
          <p:nvPr/>
        </p:nvSpPr>
        <p:spPr bwMode="ltGray">
          <a:xfrm>
            <a:off x="457200" y="1371600"/>
            <a:ext cx="8534400" cy="3581400"/>
          </a:xfrm>
          <a:prstGeom prst="roundRect">
            <a:avLst>
              <a:gd name="adj" fmla="val 2259"/>
            </a:avLst>
          </a:prstGeom>
          <a:solidFill>
            <a:schemeClr val="accent1">
              <a:lumMod val="20000"/>
              <a:lumOff val="80000"/>
              <a:alpha val="80000"/>
            </a:schemeClr>
          </a:solidFill>
          <a:ln w="12700">
            <a:solidFill>
              <a:schemeClr val="bg2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8</a:t>
            </a:fld>
            <a:endParaRPr lang="en-US" altLang="zh-CN" dirty="0" smtClean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620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回顾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447799"/>
            <a:ext cx="1981200" cy="148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447800"/>
            <a:ext cx="1981200" cy="148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447800"/>
            <a:ext cx="2181023" cy="14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048000"/>
            <a:ext cx="274554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1447801"/>
            <a:ext cx="2016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"/>
          <p:cNvSpPr>
            <a:spLocks/>
          </p:cNvSpPr>
          <p:nvPr/>
        </p:nvSpPr>
        <p:spPr bwMode="auto">
          <a:xfrm>
            <a:off x="609600" y="762000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marL="527050" lvl="1" indent="-487363" algn="l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历年国际会议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86285" y="3048000"/>
            <a:ext cx="2590800" cy="182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152400" y="5006050"/>
            <a:ext cx="762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0" lvl="2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2005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月首届全球数字图书馆国际学术研讨会在浙江大学成功举办</a:t>
            </a:r>
            <a:endParaRPr lang="en-US" altLang="zh-CN" sz="1200" dirty="0" smtClean="0">
              <a:latin typeface="微软雅黑" pitchFamily="34" charset="-122"/>
              <a:ea typeface="微软雅黑" pitchFamily="34" charset="-122"/>
            </a:endParaRPr>
          </a:p>
          <a:p>
            <a:pPr marL="984250" lvl="2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ICUDL 2006, Bibliotheca Alexandria, Alexandria, Egypt   </a:t>
            </a:r>
          </a:p>
          <a:p>
            <a:pPr marL="984250" lvl="2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ICUDL 2007, Carnegie Mellon University, Pittsburgh, USA</a:t>
            </a:r>
          </a:p>
          <a:p>
            <a:pPr marL="984250" lvl="2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ICUDL 2008, IIT, Allahabad, India</a:t>
            </a:r>
          </a:p>
          <a:p>
            <a:pPr marL="984250" lvl="2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ICUDL 2009, Carnegie Mellon University, Pittsburgh, USA</a:t>
            </a:r>
          </a:p>
          <a:p>
            <a:pPr marL="984250" lvl="2" indent="-487363" defTabSz="577850">
              <a:lnSpc>
                <a:spcPct val="150000"/>
              </a:lnSpc>
              <a:buClr>
                <a:srgbClr val="009900"/>
              </a:buClr>
              <a:buSzPct val="120000"/>
              <a:buFont typeface="Wingdings" pitchFamily="2" charset="2"/>
              <a:buChar char="n"/>
            </a:pPr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ICUDL 2010, </a:t>
            </a:r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浙江大学</a:t>
            </a:r>
            <a:endParaRPr lang="en-US" altLang="zh-CN" sz="1200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425" y="3048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850B634-27BA-4664-ACBF-2AB8F06B8E6B}" type="slidenum">
              <a:rPr lang="en-US" altLang="zh-CN" smtClean="0"/>
              <a:pPr/>
              <a:t>9</a:t>
            </a:fld>
            <a:endParaRPr lang="en-US" altLang="zh-CN" dirty="0" smtClean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6200" y="228600"/>
            <a:ext cx="1676400" cy="533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回顾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Rectangle 2"/>
          <p:cNvSpPr>
            <a:spLocks/>
          </p:cNvSpPr>
          <p:nvPr/>
        </p:nvSpPr>
        <p:spPr bwMode="auto">
          <a:xfrm>
            <a:off x="609600" y="762000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marL="527050" lvl="1" indent="-487363" algn="l" defTabSz="577850">
              <a:lnSpc>
                <a:spcPct val="150000"/>
              </a:lnSpc>
              <a:buClr>
                <a:srgbClr val="AB131B"/>
              </a:buClr>
              <a:buSzPct val="82000"/>
              <a:buFont typeface="Wingdings" pitchFamily="2" charset="2"/>
              <a:buChar char="n"/>
            </a:pP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教育部的支持</a:t>
            </a:r>
            <a:endParaRPr lang="en-US" altLang="zh-CN" sz="28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Rectangle 2"/>
          <p:cNvSpPr txBox="1">
            <a:spLocks/>
          </p:cNvSpPr>
          <p:nvPr/>
        </p:nvSpPr>
        <p:spPr bwMode="auto">
          <a:xfrm>
            <a:off x="762000" y="1600200"/>
            <a:ext cx="7924800" cy="2667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defRPr/>
            </a:pPr>
            <a:r>
              <a:rPr lang="en-US" altLang="zh-CN" dirty="0" smtClean="0"/>
              <a:t>     2011</a:t>
            </a:r>
            <a:r>
              <a:rPr lang="zh-CN" altLang="en-US" dirty="0"/>
              <a:t>年</a:t>
            </a:r>
            <a:r>
              <a:rPr lang="en-US" altLang="zh-CN" dirty="0"/>
              <a:t>6</a:t>
            </a:r>
            <a:r>
              <a:rPr lang="zh-CN" altLang="en-US" dirty="0"/>
              <a:t>月</a:t>
            </a:r>
            <a:r>
              <a:rPr lang="en-US" altLang="zh-CN" dirty="0"/>
              <a:t>27</a:t>
            </a:r>
            <a:r>
              <a:rPr lang="zh-CN" altLang="en-US" dirty="0"/>
              <a:t>日下午</a:t>
            </a:r>
            <a:r>
              <a:rPr lang="zh-CN" altLang="en-US" dirty="0" smtClean="0"/>
              <a:t>，教育部李</a:t>
            </a:r>
            <a:r>
              <a:rPr lang="zh-CN" altLang="en-US" dirty="0"/>
              <a:t>晓明处长出席了在浙江大学玉泉校区图书馆</a:t>
            </a:r>
            <a:r>
              <a:rPr lang="en-US" altLang="zh-CN" dirty="0"/>
              <a:t>220</a:t>
            </a:r>
            <a:r>
              <a:rPr lang="zh-CN" altLang="en-US" dirty="0"/>
              <a:t>召开的</a:t>
            </a:r>
            <a:r>
              <a:rPr lang="en-US" altLang="zh-CN" dirty="0"/>
              <a:t>CADAL</a:t>
            </a:r>
            <a:r>
              <a:rPr lang="zh-CN" altLang="en-US" dirty="0"/>
              <a:t>项目管理中心工作汇报会议，听取了</a:t>
            </a:r>
            <a:r>
              <a:rPr lang="en-US" altLang="zh-CN" dirty="0"/>
              <a:t>CADAL</a:t>
            </a:r>
            <a:r>
              <a:rPr lang="zh-CN" altLang="en-US" dirty="0"/>
              <a:t>项目近期工作进展情况汇报，并就有关工作做了重要指示。</a:t>
            </a:r>
            <a:endParaRPr lang="en-US" altLang="zh-CN" sz="2000" b="0" dirty="0" smtClean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defRPr/>
            </a:pPr>
            <a:endParaRPr lang="zh-CN" altLang="en-US" sz="2000" b="0" dirty="0" smtClean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buClr>
                <a:srgbClr val="FF0000"/>
              </a:buClr>
              <a:defRPr/>
            </a:pPr>
            <a:endParaRPr lang="zh-CN" altLang="en-US" sz="2000" b="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87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默认设计模板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8036</TotalTime>
  <Words>1447</Words>
  <Application>Microsoft Office PowerPoint</Application>
  <PresentationFormat>全屏显示(4:3)</PresentationFormat>
  <Paragraphs>347</Paragraphs>
  <Slides>34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35" baseType="lpstr">
      <vt:lpstr>默认设计模板</vt:lpstr>
      <vt:lpstr>CADAL 项 目 工 作 进 展</vt:lpstr>
      <vt:lpstr>幻灯片 2</vt:lpstr>
      <vt:lpstr>回顾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资源建设</vt:lpstr>
      <vt:lpstr>幻灯片 13</vt:lpstr>
      <vt:lpstr>幻灯片 14</vt:lpstr>
      <vt:lpstr>幻灯片 15</vt:lpstr>
      <vt:lpstr>服务建设</vt:lpstr>
      <vt:lpstr>幻灯片 17</vt:lpstr>
      <vt:lpstr>幻灯片 18</vt:lpstr>
      <vt:lpstr>幻灯片 19</vt:lpstr>
      <vt:lpstr>幻灯片 20</vt:lpstr>
      <vt:lpstr>技术研发</vt:lpstr>
      <vt:lpstr>幻灯片 22</vt:lpstr>
      <vt:lpstr>幻灯片 23</vt:lpstr>
      <vt:lpstr>幻灯片 24</vt:lpstr>
      <vt:lpstr>幻灯片 25</vt:lpstr>
      <vt:lpstr>幻灯片 26</vt:lpstr>
      <vt:lpstr>对外合作与交流</vt:lpstr>
      <vt:lpstr>幻灯片 28</vt:lpstr>
      <vt:lpstr>经费使用情况</vt:lpstr>
      <vt:lpstr>幻灯片 30</vt:lpstr>
      <vt:lpstr>下阶段主要任务</vt:lpstr>
      <vt:lpstr>幻灯片 32</vt:lpstr>
      <vt:lpstr>幻灯片 33</vt:lpstr>
      <vt:lpstr>　谢谢！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lxf</dc:creator>
  <cp:lastModifiedBy>lenovo</cp:lastModifiedBy>
  <cp:revision>951</cp:revision>
  <cp:lastPrinted>1601-01-01T00:00:00Z</cp:lastPrinted>
  <dcterms:created xsi:type="dcterms:W3CDTF">1601-01-01T00:00:00Z</dcterms:created>
  <dcterms:modified xsi:type="dcterms:W3CDTF">2011-07-14T00:44:55Z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